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29" r:id="rId4"/>
    <p:sldMasterId id="2147483747" r:id="rId5"/>
  </p:sldMasterIdLst>
  <p:notesMasterIdLst>
    <p:notesMasterId r:id="rId134"/>
  </p:notesMasterIdLst>
  <p:sldIdLst>
    <p:sldId id="256" r:id="rId6"/>
    <p:sldId id="335" r:id="rId7"/>
    <p:sldId id="308" r:id="rId8"/>
    <p:sldId id="257" r:id="rId9"/>
    <p:sldId id="282" r:id="rId10"/>
    <p:sldId id="337" r:id="rId11"/>
    <p:sldId id="336" r:id="rId12"/>
    <p:sldId id="338" r:id="rId13"/>
    <p:sldId id="339" r:id="rId14"/>
    <p:sldId id="340" r:id="rId15"/>
    <p:sldId id="341" r:id="rId16"/>
    <p:sldId id="342" r:id="rId17"/>
    <p:sldId id="343" r:id="rId18"/>
    <p:sldId id="344" r:id="rId19"/>
    <p:sldId id="345" r:id="rId20"/>
    <p:sldId id="346" r:id="rId21"/>
    <p:sldId id="351" r:id="rId22"/>
    <p:sldId id="347" r:id="rId23"/>
    <p:sldId id="348" r:id="rId24"/>
    <p:sldId id="349" r:id="rId25"/>
    <p:sldId id="350" r:id="rId26"/>
    <p:sldId id="283" r:id="rId27"/>
    <p:sldId id="284" r:id="rId28"/>
    <p:sldId id="285" r:id="rId29"/>
    <p:sldId id="286" r:id="rId30"/>
    <p:sldId id="287" r:id="rId31"/>
    <p:sldId id="290" r:id="rId32"/>
    <p:sldId id="258" r:id="rId33"/>
    <p:sldId id="291" r:id="rId34"/>
    <p:sldId id="292" r:id="rId35"/>
    <p:sldId id="293" r:id="rId36"/>
    <p:sldId id="294" r:id="rId37"/>
    <p:sldId id="295" r:id="rId38"/>
    <p:sldId id="298" r:id="rId39"/>
    <p:sldId id="299" r:id="rId40"/>
    <p:sldId id="300" r:id="rId41"/>
    <p:sldId id="301" r:id="rId42"/>
    <p:sldId id="302" r:id="rId43"/>
    <p:sldId id="331" r:id="rId44"/>
    <p:sldId id="259" r:id="rId45"/>
    <p:sldId id="303" r:id="rId46"/>
    <p:sldId id="304" r:id="rId47"/>
    <p:sldId id="305" r:id="rId48"/>
    <p:sldId id="306" r:id="rId49"/>
    <p:sldId id="307" r:id="rId50"/>
    <p:sldId id="332" r:id="rId51"/>
    <p:sldId id="260" r:id="rId52"/>
    <p:sldId id="352" r:id="rId53"/>
    <p:sldId id="353" r:id="rId54"/>
    <p:sldId id="354" r:id="rId55"/>
    <p:sldId id="355" r:id="rId56"/>
    <p:sldId id="356" r:id="rId57"/>
    <p:sldId id="357" r:id="rId58"/>
    <p:sldId id="358" r:id="rId59"/>
    <p:sldId id="359" r:id="rId60"/>
    <p:sldId id="360" r:id="rId61"/>
    <p:sldId id="361" r:id="rId62"/>
    <p:sldId id="362" r:id="rId63"/>
    <p:sldId id="385" r:id="rId64"/>
    <p:sldId id="387"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8" r:id="rId87"/>
    <p:sldId id="390" r:id="rId88"/>
    <p:sldId id="391" r:id="rId89"/>
    <p:sldId id="392" r:id="rId90"/>
    <p:sldId id="393" r:id="rId91"/>
    <p:sldId id="384" r:id="rId92"/>
    <p:sldId id="333" r:id="rId93"/>
    <p:sldId id="261" r:id="rId94"/>
    <p:sldId id="265" r:id="rId95"/>
    <p:sldId id="266" r:id="rId96"/>
    <p:sldId id="267" r:id="rId97"/>
    <p:sldId id="268" r:id="rId98"/>
    <p:sldId id="269" r:id="rId99"/>
    <p:sldId id="270" r:id="rId100"/>
    <p:sldId id="271" r:id="rId101"/>
    <p:sldId id="272" r:id="rId102"/>
    <p:sldId id="273" r:id="rId103"/>
    <p:sldId id="274" r:id="rId104"/>
    <p:sldId id="275" r:id="rId105"/>
    <p:sldId id="276" r:id="rId106"/>
    <p:sldId id="277" r:id="rId107"/>
    <p:sldId id="278" r:id="rId108"/>
    <p:sldId id="279" r:id="rId109"/>
    <p:sldId id="280" r:id="rId110"/>
    <p:sldId id="281" r:id="rId111"/>
    <p:sldId id="334" r:id="rId112"/>
    <p:sldId id="262" r:id="rId113"/>
    <p:sldId id="313" r:id="rId114"/>
    <p:sldId id="314" r:id="rId115"/>
    <p:sldId id="315" r:id="rId116"/>
    <p:sldId id="316" r:id="rId117"/>
    <p:sldId id="317" r:id="rId118"/>
    <p:sldId id="318" r:id="rId119"/>
    <p:sldId id="319" r:id="rId120"/>
    <p:sldId id="320" r:id="rId121"/>
    <p:sldId id="321" r:id="rId122"/>
    <p:sldId id="322" r:id="rId123"/>
    <p:sldId id="323" r:id="rId124"/>
    <p:sldId id="324" r:id="rId125"/>
    <p:sldId id="325" r:id="rId126"/>
    <p:sldId id="326" r:id="rId127"/>
    <p:sldId id="264" r:id="rId128"/>
    <p:sldId id="263" r:id="rId129"/>
    <p:sldId id="309" r:id="rId130"/>
    <p:sldId id="310" r:id="rId131"/>
    <p:sldId id="311" r:id="rId132"/>
    <p:sldId id="312"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verview" id="{E5CD5436-41B3-49EB-ABFA-24B14A91264E}">
          <p14:sldIdLst>
            <p14:sldId id="256"/>
            <p14:sldId id="335"/>
          </p14:sldIdLst>
        </p14:section>
        <p14:section name="Overview" id="{402598A7-1CD2-494A-9AFB-CD31F42284A0}">
          <p14:sldIdLst>
            <p14:sldId id="308"/>
            <p14:sldId id="257"/>
            <p14:sldId id="282"/>
            <p14:sldId id="337"/>
            <p14:sldId id="336"/>
            <p14:sldId id="338"/>
            <p14:sldId id="339"/>
            <p14:sldId id="340"/>
            <p14:sldId id="341"/>
            <p14:sldId id="342"/>
            <p14:sldId id="343"/>
            <p14:sldId id="344"/>
            <p14:sldId id="345"/>
            <p14:sldId id="346"/>
            <p14:sldId id="351"/>
            <p14:sldId id="347"/>
            <p14:sldId id="348"/>
            <p14:sldId id="349"/>
            <p14:sldId id="350"/>
            <p14:sldId id="283"/>
            <p14:sldId id="284"/>
            <p14:sldId id="285"/>
            <p14:sldId id="286"/>
            <p14:sldId id="287"/>
            <p14:sldId id="290"/>
          </p14:sldIdLst>
        </p14:section>
        <p14:section name="Dialogs" id="{485FB375-9781-4AB8-BF30-A41B1A090E60}">
          <p14:sldIdLst>
            <p14:sldId id="258"/>
            <p14:sldId id="291"/>
            <p14:sldId id="292"/>
            <p14:sldId id="293"/>
            <p14:sldId id="294"/>
            <p14:sldId id="295"/>
            <p14:sldId id="298"/>
            <p14:sldId id="299"/>
            <p14:sldId id="300"/>
            <p14:sldId id="301"/>
            <p14:sldId id="302"/>
            <p14:sldId id="331"/>
          </p14:sldIdLst>
        </p14:section>
        <p14:section name="Form Flow" id="{F757D8EC-F673-4ABA-9C34-4FC8BE988A00}">
          <p14:sldIdLst>
            <p14:sldId id="259"/>
            <p14:sldId id="303"/>
            <p14:sldId id="304"/>
            <p14:sldId id="305"/>
            <p14:sldId id="306"/>
            <p14:sldId id="307"/>
            <p14:sldId id="332"/>
          </p14:sldIdLst>
        </p14:section>
        <p14:section name="Carousels &amp; Cards" id="{7452A869-BF44-4ABA-9067-B62244153CCC}">
          <p14:sldIdLst>
            <p14:sldId id="260"/>
          </p14:sldIdLst>
        </p14:section>
        <p14:section name="Cards &amp; Adaptive Cards" id="{8F6B0069-66DF-4D1A-B402-4D01C15D5D96}">
          <p14:sldIdLst>
            <p14:sldId id="352"/>
            <p14:sldId id="353"/>
            <p14:sldId id="354"/>
            <p14:sldId id="355"/>
            <p14:sldId id="356"/>
            <p14:sldId id="357"/>
            <p14:sldId id="358"/>
            <p14:sldId id="359"/>
            <p14:sldId id="360"/>
            <p14:sldId id="361"/>
            <p14:sldId id="362"/>
            <p14:sldId id="385"/>
            <p14:sldId id="387"/>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8"/>
            <p14:sldId id="390"/>
            <p14:sldId id="391"/>
            <p14:sldId id="392"/>
            <p14:sldId id="393"/>
            <p14:sldId id="384"/>
            <p14:sldId id="333"/>
          </p14:sldIdLst>
        </p14:section>
        <p14:section name="Intent Dialogs" id="{C2E506AF-ACDD-427A-9E9F-2B7280010339}">
          <p14:sldIdLst>
            <p14:sldId id="261"/>
            <p14:sldId id="265"/>
            <p14:sldId id="266"/>
            <p14:sldId id="267"/>
            <p14:sldId id="268"/>
            <p14:sldId id="269"/>
            <p14:sldId id="270"/>
            <p14:sldId id="271"/>
            <p14:sldId id="272"/>
            <p14:sldId id="273"/>
            <p14:sldId id="274"/>
            <p14:sldId id="275"/>
            <p14:sldId id="276"/>
            <p14:sldId id="277"/>
            <p14:sldId id="278"/>
            <p14:sldId id="279"/>
            <p14:sldId id="280"/>
            <p14:sldId id="281"/>
            <p14:sldId id="334"/>
          </p14:sldIdLst>
        </p14:section>
        <p14:section name="Cognitive Services" id="{FCF7797A-6CCA-430D-92B0-F1459CD95A0B}">
          <p14:sldIdLst>
            <p14:sldId id="262"/>
            <p14:sldId id="313"/>
            <p14:sldId id="314"/>
            <p14:sldId id="315"/>
            <p14:sldId id="316"/>
            <p14:sldId id="317"/>
            <p14:sldId id="318"/>
            <p14:sldId id="319"/>
            <p14:sldId id="320"/>
            <p14:sldId id="321"/>
            <p14:sldId id="322"/>
            <p14:sldId id="323"/>
            <p14:sldId id="324"/>
            <p14:sldId id="325"/>
            <p14:sldId id="326"/>
          </p14:sldIdLst>
        </p14:section>
        <p14:section name="Publishing and Extras" id="{A134D7DB-D368-4678-9299-838A38BD2F5D}">
          <p14:sldIdLst>
            <p14:sldId id="264"/>
            <p14:sldId id="263"/>
            <p14:sldId id="309"/>
            <p14:sldId id="310"/>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3" autoAdjust="0"/>
    <p:restoredTop sz="71552" autoAdjust="0"/>
  </p:normalViewPr>
  <p:slideViewPr>
    <p:cSldViewPr snapToGrid="0">
      <p:cViewPr>
        <p:scale>
          <a:sx n="100" d="100"/>
          <a:sy n="100" d="100"/>
        </p:scale>
        <p:origin x="48" y="1036"/>
      </p:cViewPr>
      <p:guideLst/>
    </p:cSldViewPr>
  </p:slideViewPr>
  <p:notesTextViewPr>
    <p:cViewPr>
      <p:scale>
        <a:sx n="1" d="1"/>
        <a:sy n="1" d="1"/>
      </p:scale>
      <p:origin x="0" y="0"/>
    </p:cViewPr>
  </p:notesTextViewPr>
  <p:sorterViewPr>
    <p:cViewPr>
      <p:scale>
        <a:sx n="100" d="100"/>
        <a:sy n="100" d="100"/>
      </p:scale>
      <p:origin x="0" y="-1768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09599" y="0"/>
          <a:ext cx="6908800" cy="46315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4675"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Introduction Dialog</a:t>
          </a:r>
        </a:p>
      </dsp:txBody>
      <dsp:txXfrm>
        <a:off x="95112" y="1479895"/>
        <a:ext cx="2427710" cy="1671737"/>
      </dsp:txXfrm>
    </dsp:sp>
    <dsp:sp modelId="{020DC43E-E2E2-4754-B3DB-D1FDEF1D3174}">
      <dsp:nvSpPr>
        <dsp:cNvPr id="0" name=""/>
        <dsp:cNvSpPr/>
      </dsp:nvSpPr>
      <dsp:spPr>
        <a:xfrm>
          <a:off x="2759707"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User Info Dialog</a:t>
          </a:r>
        </a:p>
      </dsp:txBody>
      <dsp:txXfrm>
        <a:off x="2850144" y="1479895"/>
        <a:ext cx="2427710" cy="1671737"/>
      </dsp:txXfrm>
    </dsp:sp>
    <dsp:sp modelId="{5C6F0EBE-2407-47C2-87C9-1395FE8AE065}">
      <dsp:nvSpPr>
        <dsp:cNvPr id="0" name=""/>
        <dsp:cNvSpPr/>
      </dsp:nvSpPr>
      <dsp:spPr>
        <a:xfrm>
          <a:off x="5514739"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Reservation Dialog</a:t>
          </a:r>
        </a:p>
      </dsp:txBody>
      <dsp:txXfrm>
        <a:off x="5605176" y="1479895"/>
        <a:ext cx="2427710" cy="16717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 contextRef="#ctx0" brushRef="#br0">386 10299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0FD56-32EA-45AB-A0EE-FB187ADD4DBF}" type="datetimeFigureOut">
              <a:rPr lang="en-US" smtClean="0"/>
              <a:t>5/19/2017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08038-21E6-4AE8-868B-CF78750B0082}" type="slidenum">
              <a:rPr lang="en-US" smtClean="0"/>
              <a:t>‹#›</a:t>
            </a:fld>
            <a:endParaRPr lang="en-US"/>
          </a:p>
        </p:txBody>
      </p:sp>
    </p:spTree>
    <p:extLst>
      <p:ext uri="{BB962C8B-B14F-4D97-AF65-F5344CB8AC3E}">
        <p14:creationId xmlns:p14="http://schemas.microsoft.com/office/powerpoint/2010/main" val="2516831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758428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60536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7376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9235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57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2749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80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8:32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4649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19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738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8:32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1484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90663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airlines get the same card.</a:t>
            </a:r>
          </a:p>
          <a:p>
            <a:endParaRPr lang="en-US" dirty="0"/>
          </a:p>
        </p:txBody>
      </p:sp>
      <p:sp>
        <p:nvSpPr>
          <p:cNvPr id="4" name="Slide Number Placeholder 3"/>
          <p:cNvSpPr>
            <a:spLocks noGrp="1"/>
          </p:cNvSpPr>
          <p:nvPr>
            <p:ph type="sldNum" sz="quarter" idx="10"/>
          </p:nvPr>
        </p:nvSpPr>
        <p:spPr/>
        <p:txBody>
          <a:bodyPr/>
          <a:lstStyle/>
          <a:p>
            <a:fld id="{D3608038-21E6-4AE8-868B-CF78750B0082}" type="slidenum">
              <a:rPr lang="en-US" smtClean="0"/>
              <a:t>56</a:t>
            </a:fld>
            <a:endParaRPr lang="en-US"/>
          </a:p>
        </p:txBody>
      </p:sp>
    </p:spTree>
    <p:extLst>
      <p:ext uri="{BB962C8B-B14F-4D97-AF65-F5344CB8AC3E}">
        <p14:creationId xmlns:p14="http://schemas.microsoft.com/office/powerpoint/2010/main" val="2859528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62849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27224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5/19/2017 10:28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652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36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02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183957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6334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285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1268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7049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109</a:t>
            </a:fld>
            <a:endParaRPr lang="en-US" sz="1800" kern="0" dirty="0">
              <a:solidFill>
                <a:sysClr val="windowText" lastClr="000000"/>
              </a:solidFill>
            </a:endParaRPr>
          </a:p>
        </p:txBody>
      </p:sp>
    </p:spTree>
    <p:extLst>
      <p:ext uri="{BB962C8B-B14F-4D97-AF65-F5344CB8AC3E}">
        <p14:creationId xmlns:p14="http://schemas.microsoft.com/office/powerpoint/2010/main" val="4215397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110</a:t>
            </a:fld>
            <a:endParaRPr lang="en-US" dirty="0">
              <a:solidFill>
                <a:prstClr val="black"/>
              </a:solidFill>
            </a:endParaRPr>
          </a:p>
        </p:txBody>
      </p:sp>
    </p:spTree>
    <p:extLst>
      <p:ext uri="{BB962C8B-B14F-4D97-AF65-F5344CB8AC3E}">
        <p14:creationId xmlns:p14="http://schemas.microsoft.com/office/powerpoint/2010/main" val="30241826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111</a:t>
            </a:fld>
            <a:endParaRPr lang="en-US" dirty="0">
              <a:solidFill>
                <a:prstClr val="black"/>
              </a:solidFill>
            </a:endParaRPr>
          </a:p>
        </p:txBody>
      </p:sp>
    </p:spTree>
    <p:extLst>
      <p:ext uri="{BB962C8B-B14F-4D97-AF65-F5344CB8AC3E}">
        <p14:creationId xmlns:p14="http://schemas.microsoft.com/office/powerpoint/2010/main" val="421909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113</a:t>
            </a:fld>
            <a:endParaRPr lang="en-US" dirty="0">
              <a:solidFill>
                <a:prstClr val="black"/>
              </a:solidFill>
            </a:endParaRPr>
          </a:p>
        </p:txBody>
      </p:sp>
    </p:spTree>
    <p:extLst>
      <p:ext uri="{BB962C8B-B14F-4D97-AF65-F5344CB8AC3E}">
        <p14:creationId xmlns:p14="http://schemas.microsoft.com/office/powerpoint/2010/main" val="12291916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414077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239040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828780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1876409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495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118</a:t>
            </a:fld>
            <a:endParaRPr lang="en-US" dirty="0">
              <a:solidFill>
                <a:prstClr val="black"/>
              </a:solidFill>
            </a:endParaRPr>
          </a:p>
        </p:txBody>
      </p:sp>
    </p:spTree>
    <p:extLst>
      <p:ext uri="{BB962C8B-B14F-4D97-AF65-F5344CB8AC3E}">
        <p14:creationId xmlns:p14="http://schemas.microsoft.com/office/powerpoint/2010/main" val="14580715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119</a:t>
            </a:fld>
            <a:endParaRPr lang="en-US" dirty="0">
              <a:solidFill>
                <a:prstClr val="black"/>
              </a:solidFill>
            </a:endParaRPr>
          </a:p>
        </p:txBody>
      </p:sp>
    </p:spTree>
    <p:extLst>
      <p:ext uri="{BB962C8B-B14F-4D97-AF65-F5344CB8AC3E}">
        <p14:creationId xmlns:p14="http://schemas.microsoft.com/office/powerpoint/2010/main" val="3513390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120</a:t>
            </a:fld>
            <a:endParaRPr lang="en-US" dirty="0">
              <a:solidFill>
                <a:prstClr val="black"/>
              </a:solidFill>
            </a:endParaRPr>
          </a:p>
        </p:txBody>
      </p:sp>
    </p:spTree>
    <p:extLst>
      <p:ext uri="{BB962C8B-B14F-4D97-AF65-F5344CB8AC3E}">
        <p14:creationId xmlns:p14="http://schemas.microsoft.com/office/powerpoint/2010/main" val="6766761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121</a:t>
            </a:fld>
            <a:endParaRPr lang="en-US" dirty="0">
              <a:solidFill>
                <a:prstClr val="black"/>
              </a:solidFill>
            </a:endParaRPr>
          </a:p>
        </p:txBody>
      </p:sp>
    </p:spTree>
    <p:extLst>
      <p:ext uri="{BB962C8B-B14F-4D97-AF65-F5344CB8AC3E}">
        <p14:creationId xmlns:p14="http://schemas.microsoft.com/office/powerpoint/2010/main" val="3028193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5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644659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2090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10227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54269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1406499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E4A9B1-5ED2-5146-9862-37E2FC2BC63B}" type="datetimeFigureOut">
              <a:rPr lang="en-US" smtClean="0"/>
              <a:t>5/19/2017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181579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E4A9B1-5ED2-5146-9862-37E2FC2BC63B}" type="datetimeFigureOut">
              <a:rPr lang="en-US" smtClean="0"/>
              <a:t>5/19/2017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93772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4A9B1-5ED2-5146-9862-37E2FC2BC63B}" type="datetimeFigureOut">
              <a:rPr lang="en-US" smtClean="0"/>
              <a:t>5/19/2017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158480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E4A9B1-5ED2-5146-9862-37E2FC2BC63B}"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41657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E4A9B1-5ED2-5146-9862-37E2FC2BC63B}"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10239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22602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33606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837055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534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6514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9376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711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0086245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216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051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55032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8897723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115560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7416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7656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7277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6123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6498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4816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685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6438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015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580194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6219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056121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097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39523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287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240279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70021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67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549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74271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742298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84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4096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045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293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498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2342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771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530283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58" y="484300"/>
            <a:ext cx="7001078" cy="1297638"/>
          </a:xfrm>
          <a:prstGeom prst="rect">
            <a:avLst/>
          </a:prstGeom>
        </p:spPr>
      </p:pic>
    </p:spTree>
    <p:extLst>
      <p:ext uri="{BB962C8B-B14F-4D97-AF65-F5344CB8AC3E}">
        <p14:creationId xmlns:p14="http://schemas.microsoft.com/office/powerpoint/2010/main" val="37449083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1219646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B467BA-87C8-4AFF-A61A-E3418FFB07B7}" type="datetimeFigureOut">
              <a:rPr lang="en-US" smtClean="0"/>
              <a:t>5/19/2017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42799736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23067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3251200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06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24" y="3343635"/>
            <a:ext cx="12191377" cy="3043622"/>
          </a:xfrm>
          <a:prstGeom prst="rect">
            <a:avLst/>
          </a:prstGeom>
        </p:spPr>
      </p:pic>
    </p:spTree>
    <p:extLst>
      <p:ext uri="{BB962C8B-B14F-4D97-AF65-F5344CB8AC3E}">
        <p14:creationId xmlns:p14="http://schemas.microsoft.com/office/powerpoint/2010/main" val="303008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641009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57815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40917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188170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762982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41501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B467BA-87C8-4AFF-A61A-E3418FFB07B7}" type="datetimeFigureOut">
              <a:rPr lang="en-US" smtClean="0"/>
              <a:t>5/19/2017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3022944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07396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7730419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39858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532734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6401865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522549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6719949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902621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338847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425431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467BA-87C8-4AFF-A61A-E3418FFB07B7}" type="datetimeFigureOut">
              <a:rPr lang="en-US" smtClean="0"/>
              <a:t>5/19/2017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5562559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46359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57204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6904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40729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4111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33041908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8674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1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426988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89413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6468309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40285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66368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049386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6501543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5189855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927384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6833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57591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68973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222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4024223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6610920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1115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668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48133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77186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254058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250072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144123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E4A9B1-5ED2-5146-9862-37E2FC2BC63B}"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73516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E4A9B1-5ED2-5146-9862-37E2FC2BC63B}"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B1F49D-9374-7543-AF26-FB5010FC40FE}" type="slidenum">
              <a:rPr lang="en-US" smtClean="0"/>
              <a:t>‹#›</a:t>
            </a:fld>
            <a:endParaRPr lang="en-US"/>
          </a:p>
        </p:txBody>
      </p:sp>
    </p:spTree>
    <p:extLst>
      <p:ext uri="{BB962C8B-B14F-4D97-AF65-F5344CB8AC3E}">
        <p14:creationId xmlns:p14="http://schemas.microsoft.com/office/powerpoint/2010/main" val="43447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image" Target="../media/image5.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8"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4.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13.emf"/><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5.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467BA-87C8-4AFF-A61A-E3418FFB07B7}" type="datetimeFigureOut">
              <a:rPr lang="en-US" smtClean="0"/>
              <a:t>5/19/2017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B3C83-B49F-4165-87F4-407F63EF77F3}" type="slidenum">
              <a:rPr lang="en-US" smtClean="0"/>
              <a:t>‹#›</a:t>
            </a:fld>
            <a:endParaRPr lang="en-US"/>
          </a:p>
        </p:txBody>
      </p:sp>
    </p:spTree>
    <p:extLst>
      <p:ext uri="{BB962C8B-B14F-4D97-AF65-F5344CB8AC3E}">
        <p14:creationId xmlns:p14="http://schemas.microsoft.com/office/powerpoint/2010/main" val="2076811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1" r:id="rId12"/>
    <p:sldLayoutId id="2147483722" r:id="rId13"/>
    <p:sldLayoutId id="2147483723" r:id="rId14"/>
    <p:sldLayoutId id="2147483724" r:id="rId15"/>
    <p:sldLayoutId id="2147483725" r:id="rId16"/>
    <p:sldLayoutId id="2147483727" r:id="rId17"/>
    <p:sldLayoutId id="21474837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89051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726"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653300654"/>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6456431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E4A9B1-5ED2-5146-9862-37E2FC2BC63B}" type="datetimeFigureOut">
              <a:rPr lang="en-US" smtClean="0"/>
              <a:t>5/19/2017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B1F49D-9374-7543-AF26-FB5010FC40FE}" type="slidenum">
              <a:rPr lang="en-US" smtClean="0"/>
              <a:t>‹#›</a:t>
            </a:fld>
            <a:endParaRPr lang="en-US"/>
          </a:p>
        </p:txBody>
      </p:sp>
    </p:spTree>
    <p:extLst>
      <p:ext uri="{BB962C8B-B14F-4D97-AF65-F5344CB8AC3E}">
        <p14:creationId xmlns:p14="http://schemas.microsoft.com/office/powerpoint/2010/main" val="41799673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22.tmp"/></Relationships>
</file>

<file path=ppt/slides/_rels/slide115.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29.jpg"/><Relationship Id="rId4" Type="http://schemas.openxmlformats.org/officeDocument/2006/relationships/image" Target="../media/image128.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29.jpg"/></Relationships>
</file>

<file path=ppt/slides/_rels/slide121.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30.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1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tiff"/><Relationship Id="rId1" Type="http://schemas.openxmlformats.org/officeDocument/2006/relationships/slideLayout" Target="../slideLayouts/slideLayout7.xml"/><Relationship Id="rId6" Type="http://schemas.openxmlformats.org/officeDocument/2006/relationships/image" Target="../media/image34.tiff"/><Relationship Id="rId11" Type="http://schemas.openxmlformats.org/officeDocument/2006/relationships/customXml" Target="../ink/ink1.xml"/><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32.tiff"/><Relationship Id="rId9" Type="http://schemas.openxmlformats.org/officeDocument/2006/relationships/image" Target="../media/image37.tif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6" Type="http://schemas.openxmlformats.org/officeDocument/2006/relationships/image" Target="../media/image53.sv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3.sv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9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81.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85.xml"/><Relationship Id="rId5" Type="http://schemas.openxmlformats.org/officeDocument/2006/relationships/image" Target="../media/image84.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8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9.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85.xm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7.xml"/></Relationships>
</file>

<file path=ppt/slides/_rels/slide6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8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85.xml"/><Relationship Id="rId6" Type="http://schemas.openxmlformats.org/officeDocument/2006/relationships/image" Target="../media/image100.png"/><Relationship Id="rId5" Type="http://schemas.openxmlformats.org/officeDocument/2006/relationships/image" Target="../media/image97.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9.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97.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7.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7.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7.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7.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97.xml"/><Relationship Id="rId5" Type="http://schemas.openxmlformats.org/officeDocument/2006/relationships/image" Target="../media/image103.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9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Layout" Target="../slideLayouts/slideLayout43.xml"/><Relationship Id="rId5" Type="http://schemas.openxmlformats.org/officeDocument/2006/relationships/image" Target="../media/image53.sv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Bot Framework Workshop</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973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681288"/>
            <a:ext cx="11653838" cy="900112"/>
          </a:xfrm>
        </p:spPr>
        <p:txBody>
          <a:bodyPr>
            <a:normAutofit/>
          </a:bodyPr>
          <a:lstStyle/>
          <a:p>
            <a:pPr algn="ctr"/>
            <a:r>
              <a:rPr lang="pt-BR" dirty="0">
                <a:solidFill>
                  <a:schemeClr val="tx1"/>
                </a:solidFill>
              </a:rPr>
              <a:t>Bots improve workflows</a:t>
            </a:r>
            <a:endParaRPr lang="en-US" dirty="0">
              <a:solidFill>
                <a:schemeClr val="tx1"/>
              </a:solidFill>
            </a:endParaRPr>
          </a:p>
        </p:txBody>
      </p:sp>
    </p:spTree>
    <p:extLst>
      <p:ext uri="{BB962C8B-B14F-4D97-AF65-F5344CB8AC3E}">
        <p14:creationId xmlns:p14="http://schemas.microsoft.com/office/powerpoint/2010/main" val="175702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New bot developers tend to abuse NLP</a:t>
            </a:r>
            <a:endParaRPr lang="en-US" u="sng" dirty="0"/>
          </a:p>
        </p:txBody>
      </p:sp>
      <p:sp>
        <p:nvSpPr>
          <p:cNvPr id="7" name="TextBox 6"/>
          <p:cNvSpPr txBox="1"/>
          <p:nvPr/>
        </p:nvSpPr>
        <p:spPr>
          <a:xfrm>
            <a:off x="190520" y="1507497"/>
            <a:ext cx="11337808" cy="561211"/>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b="1" kern="0" dirty="0">
                <a:solidFill>
                  <a:srgbClr val="353535"/>
                </a:solidFill>
                <a:latin typeface="Segoe UI Light"/>
              </a:rPr>
              <a:t>A bot with a single dialog using 100 LUIS intents is a </a:t>
            </a:r>
            <a:r>
              <a:rPr lang="en-US" sz="1961" b="1" u="sng" kern="0" dirty="0">
                <a:solidFill>
                  <a:srgbClr val="353535"/>
                </a:solidFill>
                <a:latin typeface="Segoe UI Light"/>
              </a:rPr>
              <a:t>bad design</a:t>
            </a:r>
            <a:r>
              <a:rPr lang="en-US" sz="1961" b="1" kern="0" dirty="0">
                <a:solidFill>
                  <a:srgbClr val="353535"/>
                </a:solidFill>
                <a:latin typeface="Segoe UI Light"/>
              </a:rPr>
              <a:t>:</a:t>
            </a:r>
          </a:p>
        </p:txBody>
      </p:sp>
      <p:sp>
        <p:nvSpPr>
          <p:cNvPr id="8" name="Rectangle: Rounded Corners 7"/>
          <p:cNvSpPr/>
          <p:nvPr/>
        </p:nvSpPr>
        <p:spPr>
          <a:xfrm>
            <a:off x="824484" y="3173071"/>
            <a:ext cx="3380163" cy="805993"/>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7">
              <a:defRPr/>
            </a:pPr>
            <a:r>
              <a:rPr lang="en-US" sz="1765" dirty="0">
                <a:solidFill>
                  <a:srgbClr val="FFFFFF"/>
                </a:solidFill>
                <a:latin typeface="Segoe UI Light"/>
                <a:ea typeface="Times New Roman" panose="02020603050405020304" pitchFamily="18" charset="0"/>
                <a:cs typeface="Times New Roman" panose="02020603050405020304" pitchFamily="18" charset="0"/>
              </a:rPr>
              <a:t>Hello user! How can I help you?</a:t>
            </a:r>
            <a:endParaRPr lang="en-US" sz="1568" dirty="0">
              <a:solidFill>
                <a:srgbClr val="FFFFFF"/>
              </a:solidFill>
              <a:latin typeface="Segoe UI Light"/>
              <a:ea typeface="Times New Roman" panose="02020603050405020304" pitchFamily="18" charset="0"/>
            </a:endParaRPr>
          </a:p>
        </p:txBody>
      </p:sp>
      <p:cxnSp>
        <p:nvCxnSpPr>
          <p:cNvPr id="9" name="Straight Arrow Connector 8"/>
          <p:cNvCxnSpPr/>
          <p:nvPr/>
        </p:nvCxnSpPr>
        <p:spPr>
          <a:xfrm>
            <a:off x="4395538" y="3402827"/>
            <a:ext cx="2393862" cy="2588"/>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016067" y="2442650"/>
            <a:ext cx="4012173" cy="3500025"/>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568" b="1" kern="0" dirty="0">
                <a:solidFill>
                  <a:srgbClr val="353535"/>
                </a:solidFill>
                <a:latin typeface="Segoe UI Light"/>
              </a:rPr>
              <a:t>One question</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100 LUIS intents, * 100 different utterances per intent = 10000 different things users may say (plus the other 90000 possibilities you didn’t predict)</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100 different things your bot can do</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Users will only guess 3 or so </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So you just wasted 97% of your code</a:t>
            </a:r>
            <a:endParaRPr lang="en-US" sz="1568" kern="0" dirty="0">
              <a:solidFill>
                <a:srgbClr val="353535"/>
              </a:solidFill>
              <a:latin typeface="Segoe UI Light"/>
            </a:endParaRPr>
          </a:p>
        </p:txBody>
      </p:sp>
      <p:sp>
        <p:nvSpPr>
          <p:cNvPr id="11" name="Double Bracket 10"/>
          <p:cNvSpPr/>
          <p:nvPr/>
        </p:nvSpPr>
        <p:spPr>
          <a:xfrm>
            <a:off x="6939654" y="2368821"/>
            <a:ext cx="4088586" cy="4008341"/>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914367">
              <a:defRPr/>
            </a:pPr>
            <a:endParaRPr lang="en-US" sz="1765">
              <a:solidFill>
                <a:srgbClr val="353535"/>
              </a:solidFill>
              <a:latin typeface="Segoe UI Light"/>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Users never say things the way you expect</a:t>
            </a:r>
          </a:p>
        </p:txBody>
      </p:sp>
      <p:pic>
        <p:nvPicPr>
          <p:cNvPr id="5" name="Picture 4"/>
          <p:cNvPicPr>
            <a:picLocks noChangeAspect="1"/>
          </p:cNvPicPr>
          <p:nvPr/>
        </p:nvPicPr>
        <p:blipFill>
          <a:blip r:embed="rId3"/>
          <a:stretch>
            <a:fillRect/>
          </a:stretch>
        </p:blipFill>
        <p:spPr>
          <a:xfrm>
            <a:off x="348984" y="1785554"/>
            <a:ext cx="11192906" cy="2913381"/>
          </a:xfrm>
          <a:prstGeom prst="rect">
            <a:avLst/>
          </a:prstGeom>
        </p:spPr>
      </p:pic>
      <p:sp>
        <p:nvSpPr>
          <p:cNvPr id="7" name="Text Placeholder 5"/>
          <p:cNvSpPr>
            <a:spLocks noGrp="1"/>
          </p:cNvSpPr>
          <p:nvPr>
            <p:ph type="body" sz="quarter" idx="10"/>
          </p:nvPr>
        </p:nvSpPr>
        <p:spPr>
          <a:xfrm>
            <a:off x="335022" y="5304611"/>
            <a:ext cx="11653523" cy="561211"/>
          </a:xfrm>
        </p:spPr>
        <p:txBody>
          <a:bodyPr/>
          <a:lstStyle/>
          <a:p>
            <a:r>
              <a:rPr lang="pt-BR" sz="2745" dirty="0"/>
              <a:t>As you model your NLP, make sure you’re being realistic</a:t>
            </a:r>
            <a:endParaRPr lang="en-US" sz="2745"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New bot developers tend to abuse NLP</a:t>
            </a:r>
            <a:endParaRPr lang="en-US" u="sng" dirty="0"/>
          </a:p>
        </p:txBody>
      </p:sp>
      <p:sp>
        <p:nvSpPr>
          <p:cNvPr id="7" name="TextBox 6"/>
          <p:cNvSpPr txBox="1"/>
          <p:nvPr/>
        </p:nvSpPr>
        <p:spPr>
          <a:xfrm>
            <a:off x="190520" y="1507497"/>
            <a:ext cx="11337808" cy="561211"/>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b="1" kern="0" dirty="0">
                <a:solidFill>
                  <a:srgbClr val="353535"/>
                </a:solidFill>
                <a:latin typeface="Segoe UI Light"/>
              </a:rPr>
              <a:t>So instead:</a:t>
            </a:r>
          </a:p>
        </p:txBody>
      </p:sp>
      <p:sp>
        <p:nvSpPr>
          <p:cNvPr id="28" name="Rectangle: Rounded Corners 27"/>
          <p:cNvSpPr/>
          <p:nvPr/>
        </p:nvSpPr>
        <p:spPr>
          <a:xfrm>
            <a:off x="1837983" y="2159065"/>
            <a:ext cx="2238800" cy="2023294"/>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Hello user! How can I help you?</a:t>
            </a:r>
          </a:p>
        </p:txBody>
      </p:sp>
      <p:sp>
        <p:nvSpPr>
          <p:cNvPr id="29" name="Flowchart: Terminator 28"/>
          <p:cNvSpPr/>
          <p:nvPr/>
        </p:nvSpPr>
        <p:spPr>
          <a:xfrm>
            <a:off x="1916620" y="2930742"/>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Events</a:t>
            </a:r>
          </a:p>
        </p:txBody>
      </p:sp>
      <p:sp>
        <p:nvSpPr>
          <p:cNvPr id="30" name="Flowchart: Terminator 29"/>
          <p:cNvSpPr/>
          <p:nvPr/>
        </p:nvSpPr>
        <p:spPr>
          <a:xfrm>
            <a:off x="1916620" y="3346187"/>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Stages</a:t>
            </a:r>
          </a:p>
        </p:txBody>
      </p:sp>
      <p:sp>
        <p:nvSpPr>
          <p:cNvPr id="31" name="Flowchart: Terminator 30"/>
          <p:cNvSpPr/>
          <p:nvPr/>
        </p:nvSpPr>
        <p:spPr>
          <a:xfrm>
            <a:off x="1916620" y="3761631"/>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Amenities</a:t>
            </a:r>
          </a:p>
        </p:txBody>
      </p:sp>
      <p:sp>
        <p:nvSpPr>
          <p:cNvPr id="32" name="Rectangle: Rounded Corners 31"/>
          <p:cNvSpPr/>
          <p:nvPr/>
        </p:nvSpPr>
        <p:spPr>
          <a:xfrm>
            <a:off x="4649577" y="2159064"/>
            <a:ext cx="2238800" cy="3473068"/>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What events are you interested in?</a:t>
            </a:r>
          </a:p>
        </p:txBody>
      </p:sp>
      <p:sp>
        <p:nvSpPr>
          <p:cNvPr id="33" name="Flowchart: Terminator 32"/>
          <p:cNvSpPr/>
          <p:nvPr/>
        </p:nvSpPr>
        <p:spPr>
          <a:xfrm>
            <a:off x="4749764" y="2930742"/>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Music</a:t>
            </a:r>
          </a:p>
        </p:txBody>
      </p:sp>
      <p:sp>
        <p:nvSpPr>
          <p:cNvPr id="34" name="Flowchart: Terminator 33"/>
          <p:cNvSpPr/>
          <p:nvPr/>
        </p:nvSpPr>
        <p:spPr>
          <a:xfrm>
            <a:off x="4749764" y="3346187"/>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Comedy</a:t>
            </a:r>
          </a:p>
        </p:txBody>
      </p:sp>
      <p:sp>
        <p:nvSpPr>
          <p:cNvPr id="35" name="Flowchart: Terminator 34"/>
          <p:cNvSpPr/>
          <p:nvPr/>
        </p:nvSpPr>
        <p:spPr>
          <a:xfrm>
            <a:off x="4749764" y="3761631"/>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Film</a:t>
            </a:r>
          </a:p>
        </p:txBody>
      </p:sp>
      <p:sp>
        <p:nvSpPr>
          <p:cNvPr id="36" name="Flowchart: Terminator 35"/>
          <p:cNvSpPr/>
          <p:nvPr/>
        </p:nvSpPr>
        <p:spPr>
          <a:xfrm>
            <a:off x="4749763" y="4177076"/>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Laser Dome</a:t>
            </a:r>
          </a:p>
        </p:txBody>
      </p:sp>
      <p:sp>
        <p:nvSpPr>
          <p:cNvPr id="37" name="Flowchart: Terminator 36"/>
          <p:cNvSpPr/>
          <p:nvPr/>
        </p:nvSpPr>
        <p:spPr>
          <a:xfrm>
            <a:off x="4749762" y="4592520"/>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Spectacles</a:t>
            </a:r>
          </a:p>
        </p:txBody>
      </p:sp>
      <p:sp>
        <p:nvSpPr>
          <p:cNvPr id="38" name="Flowchart: Terminator 37"/>
          <p:cNvSpPr/>
          <p:nvPr/>
        </p:nvSpPr>
        <p:spPr>
          <a:xfrm>
            <a:off x="4749761" y="5007964"/>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Theater</a:t>
            </a:r>
          </a:p>
        </p:txBody>
      </p:sp>
      <p:cxnSp>
        <p:nvCxnSpPr>
          <p:cNvPr id="39" name="Straight Arrow Connector 38"/>
          <p:cNvCxnSpPr/>
          <p:nvPr/>
        </p:nvCxnSpPr>
        <p:spPr>
          <a:xfrm>
            <a:off x="4076783" y="3075973"/>
            <a:ext cx="592083"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803663" y="2181239"/>
            <a:ext cx="2238800" cy="1580392"/>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What music would you like? (by the way, next time you could just type “I’m looking for a song named </a:t>
            </a:r>
            <a:r>
              <a:rPr lang="en-US" sz="1372" kern="0" dirty="0" err="1">
                <a:solidFill>
                  <a:prstClr val="black"/>
                </a:solidFill>
                <a:latin typeface="Segoe UI Light"/>
              </a:rPr>
              <a:t>xyz</a:t>
            </a:r>
            <a:r>
              <a:rPr lang="en-US" sz="1372" kern="0" dirty="0">
                <a:solidFill>
                  <a:prstClr val="black"/>
                </a:solidFill>
                <a:latin typeface="Segoe UI Light"/>
              </a:rPr>
              <a:t>” and I will know what to do)</a:t>
            </a:r>
          </a:p>
        </p:txBody>
      </p:sp>
      <p:cxnSp>
        <p:nvCxnSpPr>
          <p:cNvPr id="41" name="Straight Arrow Connector 40"/>
          <p:cNvCxnSpPr/>
          <p:nvPr/>
        </p:nvCxnSpPr>
        <p:spPr>
          <a:xfrm>
            <a:off x="6888376" y="3075973"/>
            <a:ext cx="915287"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148" y="5157356"/>
            <a:ext cx="11773357" cy="141811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Guide the user</a:t>
            </a:r>
          </a:p>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Save time</a:t>
            </a:r>
          </a:p>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Help the user </a:t>
            </a:r>
            <a:r>
              <a:rPr lang="en-US" sz="2353" u="sng" kern="0" dirty="0">
                <a:solidFill>
                  <a:srgbClr val="353535"/>
                </a:solidFill>
                <a:latin typeface="Segoe UI Light"/>
              </a:rPr>
              <a:t>discover</a:t>
            </a:r>
            <a:r>
              <a:rPr lang="en-US" sz="2353" kern="0" dirty="0">
                <a:solidFill>
                  <a:srgbClr val="353535"/>
                </a:solidFill>
                <a:latin typeface="Segoe UI Light"/>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1189495"/>
            <a:ext cx="12192000" cy="1077163"/>
          </a:xfrm>
        </p:spPr>
        <p:txBody>
          <a:bodyPr/>
          <a:lstStyle/>
          <a:p>
            <a:pPr marL="0" indent="0" algn="ctr">
              <a:buNone/>
            </a:pPr>
            <a:r>
              <a:rPr lang="en-US" sz="6470" b="1" dirty="0">
                <a:solidFill>
                  <a:srgbClr val="FFFFFF"/>
                </a:solidFill>
              </a:rPr>
              <a:t>Directed or Non-Directed</a:t>
            </a:r>
          </a:p>
        </p:txBody>
      </p:sp>
      <p:pic>
        <p:nvPicPr>
          <p:cNvPr id="7" name="Picture 6"/>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16259" y="3354298"/>
            <a:ext cx="1008477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585003" y="3130192"/>
            <a:ext cx="448212" cy="44821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17451" y="2159065"/>
            <a:ext cx="14809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Directed</a:t>
            </a:r>
          </a:p>
        </p:txBody>
      </p:sp>
      <p:sp>
        <p:nvSpPr>
          <p:cNvPr id="7" name="TextBox 6"/>
          <p:cNvSpPr txBox="1"/>
          <p:nvPr/>
        </p:nvSpPr>
        <p:spPr>
          <a:xfrm>
            <a:off x="9382891" y="2009660"/>
            <a:ext cx="226037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Non -Directed</a:t>
            </a:r>
          </a:p>
        </p:txBody>
      </p:sp>
      <p:pic>
        <p:nvPicPr>
          <p:cNvPr id="10" name="Picture 9"/>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16259" y="3354298"/>
            <a:ext cx="1008477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411764" y="3130192"/>
            <a:ext cx="448212" cy="44821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17451" y="2159065"/>
            <a:ext cx="14809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Directed</a:t>
            </a:r>
          </a:p>
        </p:txBody>
      </p:sp>
      <p:sp>
        <p:nvSpPr>
          <p:cNvPr id="7" name="TextBox 6"/>
          <p:cNvSpPr txBox="1"/>
          <p:nvPr/>
        </p:nvSpPr>
        <p:spPr>
          <a:xfrm>
            <a:off x="9382891" y="2009660"/>
            <a:ext cx="226037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Non -Directed</a:t>
            </a:r>
          </a:p>
        </p:txBody>
      </p:sp>
      <p:pic>
        <p:nvPicPr>
          <p:cNvPr id="10" name="Picture 9"/>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187424" y="2592760"/>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Isosceles Triangle 2"/>
          <p:cNvSpPr/>
          <p:nvPr/>
        </p:nvSpPr>
        <p:spPr bwMode="auto">
          <a:xfrm rot="10800000">
            <a:off x="5193874" y="2607277"/>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Isosceles Triangle 3"/>
          <p:cNvSpPr/>
          <p:nvPr/>
        </p:nvSpPr>
        <p:spPr bwMode="auto">
          <a:xfrm rot="10800000">
            <a:off x="8704871" y="2638412"/>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rot="3713314">
            <a:off x="-316569" y="1648695"/>
            <a:ext cx="3508260"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What is a reserve </a:t>
            </a:r>
            <a:r>
              <a:rPr lang="en-US" sz="2353" dirty="0">
                <a:solidFill>
                  <a:srgbClr val="505050"/>
                </a:solidFill>
                <a:latin typeface="Segoe UI"/>
              </a:rPr>
              <a:t>price?</a:t>
            </a:r>
          </a:p>
        </p:txBody>
      </p:sp>
      <p:sp>
        <p:nvSpPr>
          <p:cNvPr id="7" name="TextBox 6"/>
          <p:cNvSpPr txBox="1"/>
          <p:nvPr/>
        </p:nvSpPr>
        <p:spPr>
          <a:xfrm>
            <a:off x="904299" y="5353349"/>
            <a:ext cx="280731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General Questions</a:t>
            </a:r>
          </a:p>
        </p:txBody>
      </p:sp>
      <p:sp>
        <p:nvSpPr>
          <p:cNvPr id="8" name="TextBox 7"/>
          <p:cNvSpPr txBox="1"/>
          <p:nvPr/>
        </p:nvSpPr>
        <p:spPr>
          <a:xfrm>
            <a:off x="5189944" y="5353349"/>
            <a:ext cx="236880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Product Search</a:t>
            </a:r>
          </a:p>
        </p:txBody>
      </p:sp>
      <p:sp>
        <p:nvSpPr>
          <p:cNvPr id="9" name="TextBox 8"/>
          <p:cNvSpPr txBox="1"/>
          <p:nvPr/>
        </p:nvSpPr>
        <p:spPr>
          <a:xfrm>
            <a:off x="8641001" y="5353349"/>
            <a:ext cx="238533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Product Details</a:t>
            </a:r>
          </a:p>
        </p:txBody>
      </p:sp>
      <p:sp>
        <p:nvSpPr>
          <p:cNvPr id="10" name="TextBox 9"/>
          <p:cNvSpPr txBox="1"/>
          <p:nvPr/>
        </p:nvSpPr>
        <p:spPr>
          <a:xfrm rot="3614486">
            <a:off x="311719" y="1628130"/>
            <a:ext cx="326002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can you hel</a:t>
            </a:r>
            <a:r>
              <a:rPr lang="en-US" sz="2353" dirty="0">
                <a:solidFill>
                  <a:srgbClr val="505050"/>
                </a:solidFill>
                <a:latin typeface="Segoe UI"/>
              </a:rPr>
              <a:t>p me</a:t>
            </a:r>
          </a:p>
        </p:txBody>
      </p:sp>
      <p:sp>
        <p:nvSpPr>
          <p:cNvPr id="11" name="TextBox 10"/>
          <p:cNvSpPr txBox="1"/>
          <p:nvPr/>
        </p:nvSpPr>
        <p:spPr>
          <a:xfrm rot="2743650">
            <a:off x="3464910" y="2021377"/>
            <a:ext cx="3492737"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I'm looking for </a:t>
            </a:r>
            <a:r>
              <a:rPr lang="en-US" sz="2353" dirty="0">
                <a:solidFill>
                  <a:srgbClr val="505050"/>
                </a:solidFill>
                <a:latin typeface="Segoe UI"/>
              </a:rPr>
              <a:t>cameras</a:t>
            </a:r>
          </a:p>
        </p:txBody>
      </p:sp>
      <p:sp>
        <p:nvSpPr>
          <p:cNvPr id="12" name="TextBox 11"/>
          <p:cNvSpPr txBox="1"/>
          <p:nvPr/>
        </p:nvSpPr>
        <p:spPr>
          <a:xfrm rot="2731867">
            <a:off x="6089958" y="1628130"/>
            <a:ext cx="4593595"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long does the batt</a:t>
            </a:r>
            <a:r>
              <a:rPr lang="en-US" sz="2353" dirty="0">
                <a:solidFill>
                  <a:srgbClr val="505050"/>
                </a:solidFill>
                <a:latin typeface="Segoe UI"/>
              </a:rPr>
              <a:t>ery last?</a:t>
            </a:r>
          </a:p>
        </p:txBody>
      </p:sp>
      <p:sp>
        <p:nvSpPr>
          <p:cNvPr id="13" name="TextBox 12"/>
          <p:cNvSpPr txBox="1"/>
          <p:nvPr/>
        </p:nvSpPr>
        <p:spPr>
          <a:xfrm rot="4391591">
            <a:off x="4625937" y="2468963"/>
            <a:ext cx="330390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Show me </a:t>
            </a:r>
            <a:r>
              <a:rPr lang="en-US" sz="2353" dirty="0">
                <a:solidFill>
                  <a:srgbClr val="505050"/>
                </a:solidFill>
                <a:latin typeface="Segoe UI"/>
              </a:rPr>
              <a:t>some shoes</a:t>
            </a:r>
            <a:r>
              <a:rPr lang="en-US" sz="2353" dirty="0">
                <a:solidFill>
                  <a:srgbClr val="FFFFFF"/>
                </a:solidFill>
                <a:latin typeface="Segoe UI"/>
              </a:rPr>
              <a:t>.</a:t>
            </a:r>
          </a:p>
        </p:txBody>
      </p:sp>
      <p:sp>
        <p:nvSpPr>
          <p:cNvPr id="14" name="TextBox 13"/>
          <p:cNvSpPr txBox="1"/>
          <p:nvPr/>
        </p:nvSpPr>
        <p:spPr>
          <a:xfrm rot="4437124">
            <a:off x="1116229" y="1050786"/>
            <a:ext cx="27743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do I sign up?</a:t>
            </a:r>
          </a:p>
        </p:txBody>
      </p:sp>
      <p:sp>
        <p:nvSpPr>
          <p:cNvPr id="15" name="TextBox 14"/>
          <p:cNvSpPr txBox="1"/>
          <p:nvPr/>
        </p:nvSpPr>
        <p:spPr>
          <a:xfrm rot="2017657">
            <a:off x="7841282" y="1491564"/>
            <a:ext cx="317101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a:xfrm>
            <a:off x="831850" y="4589463"/>
            <a:ext cx="10515600" cy="517065"/>
          </a:xfrm>
        </p:spPr>
        <p:txBody>
          <a:bodyPr/>
          <a:lstStyle/>
          <a:p>
            <a:r>
              <a:rPr lang="en-US" dirty="0"/>
              <a:t>Exercise 5 – Using Intent Dialogs</a:t>
            </a:r>
          </a:p>
        </p:txBody>
      </p:sp>
    </p:spTree>
    <p:extLst>
      <p:ext uri="{BB962C8B-B14F-4D97-AF65-F5344CB8AC3E}">
        <p14:creationId xmlns:p14="http://schemas.microsoft.com/office/powerpoint/2010/main" val="31768746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Adding Cognitive Services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243273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8524" y="1931849"/>
            <a:ext cx="11294953" cy="4186396"/>
            <a:chOff x="457517" y="1724059"/>
            <a:chExt cx="11521440" cy="4270342"/>
          </a:xfrm>
          <a:noFill/>
        </p:grpSpPr>
        <p:sp>
          <p:nvSpPr>
            <p:cNvPr id="5" name="Rectangle 4"/>
            <p:cNvSpPr/>
            <p:nvPr/>
          </p:nvSpPr>
          <p:spPr bwMode="auto">
            <a:xfrm>
              <a:off x="457517"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 VISION</a:t>
              </a:r>
            </a:p>
          </p:txBody>
        </p:sp>
        <p:sp>
          <p:nvSpPr>
            <p:cNvPr id="94" name="Rectangle 93"/>
            <p:cNvSpPr/>
            <p:nvPr/>
          </p:nvSpPr>
          <p:spPr bwMode="auto">
            <a:xfrm>
              <a:off x="2771099"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SPEECH</a:t>
              </a:r>
            </a:p>
          </p:txBody>
        </p:sp>
        <p:sp>
          <p:nvSpPr>
            <p:cNvPr id="99" name="Rectangle 98"/>
            <p:cNvSpPr/>
            <p:nvPr/>
          </p:nvSpPr>
          <p:spPr bwMode="auto">
            <a:xfrm>
              <a:off x="5084680"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LANGUAGE</a:t>
              </a:r>
            </a:p>
          </p:txBody>
        </p:sp>
        <p:sp>
          <p:nvSpPr>
            <p:cNvPr id="126" name="Rectangle 125"/>
            <p:cNvSpPr/>
            <p:nvPr/>
          </p:nvSpPr>
          <p:spPr bwMode="auto">
            <a:xfrm>
              <a:off x="7398262"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KNOWLEDGE</a:t>
              </a:r>
            </a:p>
          </p:txBody>
        </p:sp>
        <p:sp>
          <p:nvSpPr>
            <p:cNvPr id="129" name="Rectangle 128"/>
            <p:cNvSpPr/>
            <p:nvPr/>
          </p:nvSpPr>
          <p:spPr bwMode="auto">
            <a:xfrm>
              <a:off x="9711843"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 SEARCH</a:t>
              </a:r>
            </a:p>
          </p:txBody>
        </p:sp>
        <p:sp>
          <p:nvSpPr>
            <p:cNvPr id="101" name="Freeform 22"/>
            <p:cNvSpPr>
              <a:spLocks noChangeAspect="1"/>
            </p:cNvSpPr>
            <p:nvPr/>
          </p:nvSpPr>
          <p:spPr bwMode="auto">
            <a:xfrm>
              <a:off x="558439" y="1968088"/>
              <a:ext cx="334116" cy="221093"/>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11" name="Freeform 18"/>
            <p:cNvSpPr>
              <a:spLocks noChangeAspect="1"/>
            </p:cNvSpPr>
            <p:nvPr/>
          </p:nvSpPr>
          <p:spPr bwMode="auto">
            <a:xfrm>
              <a:off x="2872021" y="1948082"/>
              <a:ext cx="298068" cy="261104"/>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14" name="Freeform 9"/>
            <p:cNvSpPr>
              <a:spLocks noChangeAspect="1"/>
            </p:cNvSpPr>
            <p:nvPr/>
          </p:nvSpPr>
          <p:spPr bwMode="auto">
            <a:xfrm>
              <a:off x="5185602" y="1932523"/>
              <a:ext cx="232387" cy="29222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grpSp>
          <p:nvGrpSpPr>
            <p:cNvPr id="119" name="Group 118"/>
            <p:cNvGrpSpPr/>
            <p:nvPr/>
          </p:nvGrpSpPr>
          <p:grpSpPr>
            <a:xfrm>
              <a:off x="9837612" y="1931188"/>
              <a:ext cx="278881" cy="294892"/>
              <a:chOff x="11075309" y="3353836"/>
              <a:chExt cx="537686" cy="528488"/>
            </a:xfrm>
            <a:grpFill/>
          </p:grpSpPr>
          <p:sp>
            <p:nvSpPr>
              <p:cNvPr id="121" name="Oval 13"/>
              <p:cNvSpPr>
                <a:spLocks noChangeArrowheads="1"/>
              </p:cNvSpPr>
              <p:nvPr/>
            </p:nvSpPr>
            <p:spPr bwMode="auto">
              <a:xfrm>
                <a:off x="11186297" y="3353836"/>
                <a:ext cx="426698" cy="426698"/>
              </a:xfrm>
              <a:prstGeom prst="ellipse">
                <a:avLst/>
              </a:prstGeom>
              <a:solidFill>
                <a:schemeClr val="tx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24" name="Freeform 14"/>
              <p:cNvSpPr>
                <a:spLocks/>
              </p:cNvSpPr>
              <p:nvPr/>
            </p:nvSpPr>
            <p:spPr bwMode="auto">
              <a:xfrm>
                <a:off x="11075309" y="3702829"/>
                <a:ext cx="179494"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tx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grpSp>
        <p:sp>
          <p:nvSpPr>
            <p:cNvPr id="131" name="Rectangle 130"/>
            <p:cNvSpPr/>
            <p:nvPr/>
          </p:nvSpPr>
          <p:spPr bwMode="auto">
            <a:xfrm>
              <a:off x="457517"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Computer Vision</a:t>
              </a:r>
            </a:p>
          </p:txBody>
        </p:sp>
        <p:sp>
          <p:nvSpPr>
            <p:cNvPr id="134" name="Rectangle 133"/>
            <p:cNvSpPr/>
            <p:nvPr/>
          </p:nvSpPr>
          <p:spPr bwMode="auto">
            <a:xfrm>
              <a:off x="5084680"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Spell Check</a:t>
              </a:r>
            </a:p>
          </p:txBody>
        </p:sp>
        <p:sp>
          <p:nvSpPr>
            <p:cNvPr id="136" name="Rectangle 135"/>
            <p:cNvSpPr/>
            <p:nvPr/>
          </p:nvSpPr>
          <p:spPr bwMode="auto">
            <a:xfrm>
              <a:off x="7398262"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Academic Knowledge</a:t>
              </a:r>
            </a:p>
          </p:txBody>
        </p:sp>
        <p:sp>
          <p:nvSpPr>
            <p:cNvPr id="139" name="Rectangle 138"/>
            <p:cNvSpPr/>
            <p:nvPr/>
          </p:nvSpPr>
          <p:spPr bwMode="auto">
            <a:xfrm>
              <a:off x="9707964"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Web Search</a:t>
              </a:r>
            </a:p>
          </p:txBody>
        </p:sp>
        <p:sp>
          <p:nvSpPr>
            <p:cNvPr id="146" name="Rectangle 145"/>
            <p:cNvSpPr/>
            <p:nvPr/>
          </p:nvSpPr>
          <p:spPr bwMode="auto">
            <a:xfrm>
              <a:off x="5084680"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Language Understanding</a:t>
              </a:r>
            </a:p>
          </p:txBody>
        </p:sp>
        <p:sp>
          <p:nvSpPr>
            <p:cNvPr id="147" name="Rectangle 146"/>
            <p:cNvSpPr/>
            <p:nvPr/>
          </p:nvSpPr>
          <p:spPr bwMode="auto">
            <a:xfrm>
              <a:off x="7398262"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Entity Linking</a:t>
              </a:r>
            </a:p>
          </p:txBody>
        </p:sp>
        <p:sp>
          <p:nvSpPr>
            <p:cNvPr id="148" name="Rectangle 147"/>
            <p:cNvSpPr/>
            <p:nvPr/>
          </p:nvSpPr>
          <p:spPr bwMode="auto">
            <a:xfrm>
              <a:off x="9707964"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Image Search</a:t>
              </a:r>
            </a:p>
          </p:txBody>
        </p:sp>
        <p:sp>
          <p:nvSpPr>
            <p:cNvPr id="152" name="Rectangle 151"/>
            <p:cNvSpPr/>
            <p:nvPr/>
          </p:nvSpPr>
          <p:spPr bwMode="auto">
            <a:xfrm>
              <a:off x="5084680"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Linguistic Analysis</a:t>
              </a:r>
            </a:p>
          </p:txBody>
        </p:sp>
        <p:sp>
          <p:nvSpPr>
            <p:cNvPr id="153" name="Rectangle 152"/>
            <p:cNvSpPr/>
            <p:nvPr/>
          </p:nvSpPr>
          <p:spPr bwMode="auto">
            <a:xfrm>
              <a:off x="7398262"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Knowledge Exploration</a:t>
              </a:r>
            </a:p>
          </p:txBody>
        </p:sp>
        <p:sp>
          <p:nvSpPr>
            <p:cNvPr id="154" name="Rectangle 153"/>
            <p:cNvSpPr/>
            <p:nvPr/>
          </p:nvSpPr>
          <p:spPr bwMode="auto">
            <a:xfrm>
              <a:off x="9707964"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Video Search</a:t>
              </a:r>
            </a:p>
          </p:txBody>
        </p:sp>
        <p:sp>
          <p:nvSpPr>
            <p:cNvPr id="158" name="Rectangle 157"/>
            <p:cNvSpPr/>
            <p:nvPr/>
          </p:nvSpPr>
          <p:spPr bwMode="auto">
            <a:xfrm>
              <a:off x="5084680"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Text Analytics</a:t>
              </a:r>
            </a:p>
          </p:txBody>
        </p:sp>
        <p:sp>
          <p:nvSpPr>
            <p:cNvPr id="159" name="Rectangle 158"/>
            <p:cNvSpPr/>
            <p:nvPr/>
          </p:nvSpPr>
          <p:spPr bwMode="auto">
            <a:xfrm>
              <a:off x="7398262"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Recommendations</a:t>
              </a:r>
            </a:p>
          </p:txBody>
        </p:sp>
        <p:sp>
          <p:nvSpPr>
            <p:cNvPr id="160" name="Rectangle 159"/>
            <p:cNvSpPr/>
            <p:nvPr/>
          </p:nvSpPr>
          <p:spPr bwMode="auto">
            <a:xfrm>
              <a:off x="9707964"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News Search</a:t>
              </a:r>
            </a:p>
          </p:txBody>
        </p:sp>
        <p:sp>
          <p:nvSpPr>
            <p:cNvPr id="150" name="Rectangle 149"/>
            <p:cNvSpPr/>
            <p:nvPr/>
          </p:nvSpPr>
          <p:spPr bwMode="auto">
            <a:xfrm>
              <a:off x="457517"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Emotion</a:t>
              </a:r>
            </a:p>
          </p:txBody>
        </p:sp>
        <p:sp>
          <p:nvSpPr>
            <p:cNvPr id="156" name="Rectangle 155"/>
            <p:cNvSpPr/>
            <p:nvPr/>
          </p:nvSpPr>
          <p:spPr bwMode="auto">
            <a:xfrm>
              <a:off x="457517" y="4626273"/>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Face</a:t>
              </a:r>
            </a:p>
          </p:txBody>
        </p:sp>
        <p:sp>
          <p:nvSpPr>
            <p:cNvPr id="162" name="Rectangle 161"/>
            <p:cNvSpPr/>
            <p:nvPr/>
          </p:nvSpPr>
          <p:spPr bwMode="auto">
            <a:xfrm>
              <a:off x="457517"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Video</a:t>
              </a:r>
            </a:p>
          </p:txBody>
        </p:sp>
        <p:sp>
          <p:nvSpPr>
            <p:cNvPr id="166" name="Rectangle 165"/>
            <p:cNvSpPr/>
            <p:nvPr/>
          </p:nvSpPr>
          <p:spPr bwMode="auto">
            <a:xfrm>
              <a:off x="9707964"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Autosuggest</a:t>
              </a:r>
            </a:p>
          </p:txBody>
        </p:sp>
        <p:sp>
          <p:nvSpPr>
            <p:cNvPr id="168" name="Rectangle 167"/>
            <p:cNvSpPr/>
            <p:nvPr/>
          </p:nvSpPr>
          <p:spPr bwMode="auto">
            <a:xfrm>
              <a:off x="5084680"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Web Language Model</a:t>
              </a:r>
            </a:p>
          </p:txBody>
        </p:sp>
        <p:sp>
          <p:nvSpPr>
            <p:cNvPr id="145" name="Rectangle 144"/>
            <p:cNvSpPr/>
            <p:nvPr/>
          </p:nvSpPr>
          <p:spPr bwMode="auto">
            <a:xfrm>
              <a:off x="2771099"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Custom Speech Service </a:t>
              </a:r>
              <a:r>
                <a:rPr lang="en-US" sz="1372" dirty="0">
                  <a:solidFill>
                    <a:schemeClr val="tx1"/>
                  </a:solidFill>
                  <a:latin typeface="Segoe UI" panose="020B0502040204020203" pitchFamily="34" charset="0"/>
                  <a:ea typeface="Segoe UI" panose="020B0502040204020203" pitchFamily="34" charset="0"/>
                  <a:cs typeface="Segoe UI" panose="020B0502040204020203" pitchFamily="34" charset="0"/>
                </a:rPr>
                <a:t>(formerly CRIS)</a:t>
              </a:r>
              <a:endPar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51" name="Rectangle 150"/>
            <p:cNvSpPr/>
            <p:nvPr/>
          </p:nvSpPr>
          <p:spPr bwMode="auto">
            <a:xfrm>
              <a:off x="2771099"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Speaker Recognition</a:t>
              </a:r>
            </a:p>
          </p:txBody>
        </p:sp>
        <p:sp>
          <p:nvSpPr>
            <p:cNvPr id="170" name="Rectangle 169"/>
            <p:cNvSpPr/>
            <p:nvPr/>
          </p:nvSpPr>
          <p:spPr bwMode="auto">
            <a:xfrm>
              <a:off x="2771099"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Speech</a:t>
              </a:r>
            </a:p>
          </p:txBody>
        </p:sp>
        <p:sp>
          <p:nvSpPr>
            <p:cNvPr id="48" name="Rectangle 47"/>
            <p:cNvSpPr/>
            <p:nvPr/>
          </p:nvSpPr>
          <p:spPr bwMode="auto">
            <a:xfrm>
              <a:off x="457517"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Content Moderator</a:t>
              </a:r>
            </a:p>
          </p:txBody>
        </p:sp>
      </p:grpSp>
      <p:sp>
        <p:nvSpPr>
          <p:cNvPr id="51" name="Rectangle 50"/>
          <p:cNvSpPr/>
          <p:nvPr/>
        </p:nvSpPr>
        <p:spPr bwMode="auto">
          <a:xfrm>
            <a:off x="7252828" y="5474395"/>
            <a:ext cx="2222547" cy="6438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err="1">
                <a:solidFill>
                  <a:schemeClr val="tx1"/>
                </a:solidFill>
                <a:latin typeface="Segoe UI" panose="020B0502040204020203" pitchFamily="34" charset="0"/>
                <a:cs typeface="Segoe UI" panose="020B0502040204020203" pitchFamily="34" charset="0"/>
              </a:rPr>
              <a:t>QnA</a:t>
            </a:r>
            <a:r>
              <a:rPr lang="en-US" sz="1470" dirty="0">
                <a:solidFill>
                  <a:schemeClr val="tx1"/>
                </a:solidFill>
                <a:latin typeface="Segoe UI" panose="020B0502040204020203" pitchFamily="34" charset="0"/>
                <a:cs typeface="Segoe UI" panose="020B0502040204020203" pitchFamily="34" charset="0"/>
              </a:rPr>
              <a:t> Maker</a:t>
            </a:r>
          </a:p>
        </p:txBody>
      </p:sp>
      <p:sp>
        <p:nvSpPr>
          <p:cNvPr id="49" name="Rectangle 48"/>
          <p:cNvSpPr/>
          <p:nvPr/>
        </p:nvSpPr>
        <p:spPr bwMode="auto">
          <a:xfrm>
            <a:off x="1809545" y="726652"/>
            <a:ext cx="8572912"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5294" kern="0" dirty="0">
                <a:solidFill>
                  <a:schemeClr val="tx1"/>
                </a:solidFill>
                <a:latin typeface="Segoe UI Light"/>
              </a:rPr>
              <a:t>Microsoft Cognitive Services</a:t>
            </a:r>
          </a:p>
        </p:txBody>
      </p:sp>
      <p:sp>
        <p:nvSpPr>
          <p:cNvPr id="52" name="Rectangle 51"/>
          <p:cNvSpPr/>
          <p:nvPr/>
        </p:nvSpPr>
        <p:spPr bwMode="auto">
          <a:xfrm>
            <a:off x="2716626" y="4777012"/>
            <a:ext cx="2222547" cy="6438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Translator</a:t>
            </a:r>
          </a:p>
        </p:txBody>
      </p:sp>
      <p:grpSp>
        <p:nvGrpSpPr>
          <p:cNvPr id="40" name="Group 4"/>
          <p:cNvGrpSpPr>
            <a:grpSpLocks noChangeAspect="1"/>
          </p:cNvGrpSpPr>
          <p:nvPr/>
        </p:nvGrpSpPr>
        <p:grpSpPr bwMode="auto">
          <a:xfrm>
            <a:off x="7342520" y="2069488"/>
            <a:ext cx="255196" cy="373456"/>
            <a:chOff x="3526" y="3353"/>
            <a:chExt cx="164" cy="240"/>
          </a:xfrm>
          <a:solidFill>
            <a:schemeClr val="tx1"/>
          </a:solidFill>
        </p:grpSpPr>
        <p:sp>
          <p:nvSpPr>
            <p:cNvPr id="41"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2"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3"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219714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Every company deals with this:</a:t>
            </a:r>
            <a:endParaRPr lang="en-US" sz="2745" dirty="0">
              <a:solidFill>
                <a:schemeClr val="tx1"/>
              </a:solidFill>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73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1717" t="28285" r="6906" b="2993"/>
          <a:stretch/>
        </p:blipFill>
        <p:spPr>
          <a:xfrm>
            <a:off x="866" y="974"/>
            <a:ext cx="12190270" cy="6856055"/>
          </a:xfrm>
          <a:prstGeom prst="rect">
            <a:avLst/>
          </a:prstGeom>
        </p:spPr>
      </p:pic>
      <p:sp>
        <p:nvSpPr>
          <p:cNvPr id="4" name="Flowchart: Process 4"/>
          <p:cNvSpPr/>
          <p:nvPr/>
        </p:nvSpPr>
        <p:spPr bwMode="auto">
          <a:xfrm>
            <a:off x="865" y="3877150"/>
            <a:ext cx="12190271" cy="2979878"/>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0066" y="4948417"/>
            <a:ext cx="11651870" cy="1647192"/>
          </a:xfrm>
        </p:spPr>
        <p:txBody>
          <a:bodyPr>
            <a:normAutofit/>
          </a:bodyPr>
          <a:lstStyle/>
          <a:p>
            <a:pPr marL="0" indent="0">
              <a:buNone/>
            </a:pPr>
            <a:r>
              <a:rPr lang="en-US" sz="3528" dirty="0">
                <a:gradFill>
                  <a:gsLst>
                    <a:gs pos="2000">
                      <a:schemeClr val="bg1"/>
                    </a:gs>
                    <a:gs pos="100000">
                      <a:schemeClr val="bg1"/>
                    </a:gs>
                  </a:gsLst>
                  <a:lin ang="5400000" scaled="0"/>
                </a:gradFill>
              </a:rPr>
              <a:t>Cognitive Services models are trained using the same deep learning and machine learning techniques that power many products across Microsoft</a:t>
            </a:r>
          </a:p>
        </p:txBody>
      </p:sp>
      <p:sp>
        <p:nvSpPr>
          <p:cNvPr id="3" name="Title 2"/>
          <p:cNvSpPr>
            <a:spLocks noGrp="1"/>
          </p:cNvSpPr>
          <p:nvPr>
            <p:ph type="title" idx="4294967295"/>
          </p:nvPr>
        </p:nvSpPr>
        <p:spPr>
          <a:xfrm>
            <a:off x="270067" y="4074217"/>
            <a:ext cx="11653425" cy="899409"/>
          </a:xfrm>
        </p:spPr>
        <p:txBody>
          <a:bodyPr/>
          <a:lstStyle/>
          <a:p>
            <a:r>
              <a:rPr lang="en-US" dirty="0">
                <a:gradFill>
                  <a:gsLst>
                    <a:gs pos="1250">
                      <a:schemeClr val="bg1"/>
                    </a:gs>
                    <a:gs pos="100000">
                      <a:schemeClr val="bg1"/>
                    </a:gs>
                  </a:gsLst>
                  <a:lin ang="5400000" scaled="0"/>
                </a:gradFill>
              </a:rPr>
              <a:t>Powerful models</a:t>
            </a:r>
          </a:p>
        </p:txBody>
      </p:sp>
      <p:grpSp>
        <p:nvGrpSpPr>
          <p:cNvPr id="14" name="Group 13"/>
          <p:cNvGrpSpPr/>
          <p:nvPr/>
        </p:nvGrpSpPr>
        <p:grpSpPr>
          <a:xfrm>
            <a:off x="9251209" y="2960623"/>
            <a:ext cx="1335148" cy="754696"/>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21"/>
            <p:cNvSpPr>
              <a:spLocks noChangeAspect="1" noEditPoints="1"/>
            </p:cNvSpPr>
            <p:nvPr/>
          </p:nvSpPr>
          <p:spPr bwMode="black">
            <a:xfrm>
              <a:off x="9795323" y="3192462"/>
              <a:ext cx="537715" cy="4686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79" tIns="72943" rIns="91179" bIns="72943" numCol="1" spcCol="0" rtlCol="0" fromWordArt="0" anchor="t" anchorCtr="0" forceAA="0" compatLnSpc="1">
              <a:prstTxWarp prst="textNoShape">
                <a:avLst/>
              </a:prstTxWarp>
              <a:noAutofit/>
            </a:bodyPr>
            <a:lstStyle/>
            <a:p>
              <a:pPr algn="ctr" defTabSz="464861" fontAlgn="base">
                <a:lnSpc>
                  <a:spcPct val="90000"/>
                </a:lnSpc>
                <a:spcBef>
                  <a:spcPct val="0"/>
                </a:spcBef>
                <a:spcAft>
                  <a:spcPct val="0"/>
                </a:spcAft>
              </a:pPr>
              <a:endParaRPr lang="en-US" sz="119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037979" y="2960623"/>
            <a:ext cx="1335148" cy="754696"/>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4" name="Freeform 78"/>
            <p:cNvSpPr>
              <a:spLocks noEditPoints="1"/>
            </p:cNvSpPr>
            <p:nvPr/>
          </p:nvSpPr>
          <p:spPr bwMode="black">
            <a:xfrm>
              <a:off x="8589960" y="3152724"/>
              <a:ext cx="533402" cy="5104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0" tIns="40338" rIns="80675" bIns="40338" numCol="1" anchor="t" anchorCtr="0" compatLnSpc="1">
              <a:prstTxWarp prst="textNoShape">
                <a:avLst/>
              </a:prstTxWarp>
            </a:bodyPr>
            <a:lstStyle/>
            <a:p>
              <a:pPr algn="ctr" defTabSz="896178"/>
              <a:endParaRPr lang="en-US" sz="1567">
                <a:gradFill>
                  <a:gsLst>
                    <a:gs pos="0">
                      <a:srgbClr val="FFFFFF"/>
                    </a:gs>
                    <a:gs pos="100000">
                      <a:srgbClr val="FFFFFF"/>
                    </a:gs>
                  </a:gsLst>
                  <a:lin ang="5400000" scaled="0"/>
                </a:gradFill>
              </a:endParaRPr>
            </a:p>
          </p:txBody>
        </p:sp>
      </p:grpSp>
      <p:grpSp>
        <p:nvGrpSpPr>
          <p:cNvPr id="13" name="Group 12"/>
          <p:cNvGrpSpPr/>
          <p:nvPr/>
        </p:nvGrpSpPr>
        <p:grpSpPr>
          <a:xfrm>
            <a:off x="10468273" y="2960623"/>
            <a:ext cx="1335148" cy="754696"/>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17"/>
            <p:cNvSpPr>
              <a:spLocks noChangeAspect="1" noEditPoints="1"/>
            </p:cNvSpPr>
            <p:nvPr/>
          </p:nvSpPr>
          <p:spPr bwMode="auto">
            <a:xfrm>
              <a:off x="11095037" y="3130548"/>
              <a:ext cx="533399" cy="525341"/>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spTree>
    <p:extLst>
      <p:ext uri="{BB962C8B-B14F-4D97-AF65-F5344CB8AC3E}">
        <p14:creationId xmlns:p14="http://schemas.microsoft.com/office/powerpoint/2010/main" val="67576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868" t="21840" r="630" b="3411"/>
          <a:stretch/>
        </p:blipFill>
        <p:spPr>
          <a:xfrm>
            <a:off x="-4989" y="974"/>
            <a:ext cx="12196126" cy="6860321"/>
          </a:xfrm>
          <a:prstGeom prst="rect">
            <a:avLst/>
          </a:prstGeom>
        </p:spPr>
      </p:pic>
      <p:sp>
        <p:nvSpPr>
          <p:cNvPr id="4" name="Flowchart: Process 4"/>
          <p:cNvSpPr/>
          <p:nvPr/>
        </p:nvSpPr>
        <p:spPr bwMode="auto">
          <a:xfrm>
            <a:off x="865" y="3877150"/>
            <a:ext cx="12190271" cy="2979878"/>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0066" y="4948417"/>
            <a:ext cx="11651870" cy="1647192"/>
          </a:xfrm>
        </p:spPr>
        <p:txBody>
          <a:bodyPr>
            <a:normAutofit/>
          </a:bodyPr>
          <a:lstStyle/>
          <a:p>
            <a:pPr marL="0" indent="0">
              <a:buNone/>
            </a:pPr>
            <a:r>
              <a:rPr lang="en-US" sz="3528" dirty="0">
                <a:gradFill>
                  <a:gsLst>
                    <a:gs pos="2000">
                      <a:schemeClr val="bg1"/>
                    </a:gs>
                    <a:gs pos="100000">
                      <a:schemeClr val="bg1"/>
                    </a:gs>
                  </a:gsLst>
                  <a:lin ang="5400000" scaled="0"/>
                </a:gradFill>
              </a:rPr>
              <a:t>Microsoft Cognitive Services allows you to focus on your application by easily including these services across platforms through simple REST APIs</a:t>
            </a:r>
          </a:p>
        </p:txBody>
      </p:sp>
      <p:sp>
        <p:nvSpPr>
          <p:cNvPr id="3" name="Title 2"/>
          <p:cNvSpPr>
            <a:spLocks noGrp="1"/>
          </p:cNvSpPr>
          <p:nvPr>
            <p:ph type="title" idx="4294967295"/>
          </p:nvPr>
        </p:nvSpPr>
        <p:spPr>
          <a:xfrm>
            <a:off x="270067" y="4074217"/>
            <a:ext cx="11653425" cy="899409"/>
          </a:xfrm>
        </p:spPr>
        <p:txBody>
          <a:bodyPr/>
          <a:lstStyle/>
          <a:p>
            <a:r>
              <a:rPr lang="en-US" dirty="0">
                <a:gradFill>
                  <a:gsLst>
                    <a:gs pos="1250">
                      <a:schemeClr val="bg1"/>
                    </a:gs>
                    <a:gs pos="100000">
                      <a:schemeClr val="bg1"/>
                    </a:gs>
                  </a:gsLst>
                  <a:lin ang="5400000" scaled="0"/>
                </a:gradFill>
              </a:rPr>
              <a:t>Easy to use</a:t>
            </a:r>
          </a:p>
        </p:txBody>
      </p:sp>
      <p:grpSp>
        <p:nvGrpSpPr>
          <p:cNvPr id="8" name="Group 7"/>
          <p:cNvGrpSpPr/>
          <p:nvPr/>
        </p:nvGrpSpPr>
        <p:grpSpPr>
          <a:xfrm>
            <a:off x="10468273" y="2960623"/>
            <a:ext cx="1335148" cy="754696"/>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1" name="Freeform 18"/>
            <p:cNvSpPr>
              <a:spLocks noChangeAspect="1" noEditPoints="1"/>
            </p:cNvSpPr>
            <p:nvPr/>
          </p:nvSpPr>
          <p:spPr bwMode="auto">
            <a:xfrm>
              <a:off x="11174412" y="3176587"/>
              <a:ext cx="291679" cy="485618"/>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grpSp>
        <p:nvGrpSpPr>
          <p:cNvPr id="7" name="Group 6"/>
          <p:cNvGrpSpPr/>
          <p:nvPr/>
        </p:nvGrpSpPr>
        <p:grpSpPr>
          <a:xfrm>
            <a:off x="9251209" y="2960623"/>
            <a:ext cx="1335148" cy="754696"/>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6"/>
            <p:cNvSpPr>
              <a:spLocks noChangeAspect="1" noEditPoints="1"/>
            </p:cNvSpPr>
            <p:nvPr/>
          </p:nvSpPr>
          <p:spPr bwMode="auto">
            <a:xfrm>
              <a:off x="9952037" y="3158652"/>
              <a:ext cx="353405" cy="491010"/>
            </a:xfrm>
            <a:custGeom>
              <a:avLst/>
              <a:gdLst>
                <a:gd name="T0" fmla="*/ 45 w 247"/>
                <a:gd name="T1" fmla="*/ 39 h 343"/>
                <a:gd name="T2" fmla="*/ 38 w 247"/>
                <a:gd name="T3" fmla="*/ 43 h 343"/>
                <a:gd name="T4" fmla="*/ 35 w 247"/>
                <a:gd name="T5" fmla="*/ 52 h 343"/>
                <a:gd name="T6" fmla="*/ 37 w 247"/>
                <a:gd name="T7" fmla="*/ 77 h 343"/>
                <a:gd name="T8" fmla="*/ 59 w 247"/>
                <a:gd name="T9" fmla="*/ 172 h 343"/>
                <a:gd name="T10" fmla="*/ 68 w 247"/>
                <a:gd name="T11" fmla="*/ 230 h 343"/>
                <a:gd name="T12" fmla="*/ 69 w 247"/>
                <a:gd name="T13" fmla="*/ 236 h 343"/>
                <a:gd name="T14" fmla="*/ 64 w 247"/>
                <a:gd name="T15" fmla="*/ 233 h 343"/>
                <a:gd name="T16" fmla="*/ 58 w 247"/>
                <a:gd name="T17" fmla="*/ 227 h 343"/>
                <a:gd name="T18" fmla="*/ 53 w 247"/>
                <a:gd name="T19" fmla="*/ 218 h 343"/>
                <a:gd name="T20" fmla="*/ 43 w 247"/>
                <a:gd name="T21" fmla="*/ 201 h 343"/>
                <a:gd name="T22" fmla="*/ 25 w 247"/>
                <a:gd name="T23" fmla="*/ 184 h 343"/>
                <a:gd name="T24" fmla="*/ 5 w 247"/>
                <a:gd name="T25" fmla="*/ 182 h 343"/>
                <a:gd name="T26" fmla="*/ 0 w 247"/>
                <a:gd name="T27" fmla="*/ 190 h 343"/>
                <a:gd name="T28" fmla="*/ 3 w 247"/>
                <a:gd name="T29" fmla="*/ 201 h 343"/>
                <a:gd name="T30" fmla="*/ 16 w 247"/>
                <a:gd name="T31" fmla="*/ 224 h 343"/>
                <a:gd name="T32" fmla="*/ 44 w 247"/>
                <a:gd name="T33" fmla="*/ 278 h 343"/>
                <a:gd name="T34" fmla="*/ 72 w 247"/>
                <a:gd name="T35" fmla="*/ 313 h 343"/>
                <a:gd name="T36" fmla="*/ 122 w 247"/>
                <a:gd name="T37" fmla="*/ 339 h 343"/>
                <a:gd name="T38" fmla="*/ 187 w 247"/>
                <a:gd name="T39" fmla="*/ 341 h 343"/>
                <a:gd name="T40" fmla="*/ 231 w 247"/>
                <a:gd name="T41" fmla="*/ 321 h 343"/>
                <a:gd name="T42" fmla="*/ 210 w 247"/>
                <a:gd name="T43" fmla="*/ 174 h 343"/>
                <a:gd name="T44" fmla="*/ 143 w 247"/>
                <a:gd name="T45" fmla="*/ 162 h 343"/>
                <a:gd name="T46" fmla="*/ 102 w 247"/>
                <a:gd name="T47" fmla="*/ 160 h 343"/>
                <a:gd name="T48" fmla="*/ 100 w 247"/>
                <a:gd name="T49" fmla="*/ 160 h 343"/>
                <a:gd name="T50" fmla="*/ 99 w 247"/>
                <a:gd name="T51" fmla="*/ 159 h 343"/>
                <a:gd name="T52" fmla="*/ 84 w 247"/>
                <a:gd name="T53" fmla="*/ 120 h 343"/>
                <a:gd name="T54" fmla="*/ 65 w 247"/>
                <a:gd name="T55" fmla="*/ 67 h 343"/>
                <a:gd name="T56" fmla="*/ 59 w 247"/>
                <a:gd name="T57" fmla="*/ 45 h 343"/>
                <a:gd name="T58" fmla="*/ 45 w 247"/>
                <a:gd name="T59" fmla="*/ 39 h 343"/>
                <a:gd name="T60" fmla="*/ 4 w 247"/>
                <a:gd name="T61" fmla="*/ 45 h 343"/>
                <a:gd name="T62" fmla="*/ 49 w 247"/>
                <a:gd name="T63" fmla="*/ 0 h 343"/>
                <a:gd name="T64" fmla="*/ 94 w 247"/>
                <a:gd name="T65" fmla="*/ 45 h 343"/>
                <a:gd name="T66" fmla="*/ 78 w 247"/>
                <a:gd name="T67" fmla="*/ 80 h 343"/>
                <a:gd name="T68" fmla="*/ 74 w 247"/>
                <a:gd name="T69" fmla="*/ 66 h 343"/>
                <a:gd name="T70" fmla="*/ 66 w 247"/>
                <a:gd name="T71" fmla="*/ 39 h 343"/>
                <a:gd name="T72" fmla="*/ 44 w 247"/>
                <a:gd name="T73" fmla="*/ 29 h 343"/>
                <a:gd name="T74" fmla="*/ 31 w 247"/>
                <a:gd name="T75" fmla="*/ 36 h 343"/>
                <a:gd name="T76" fmla="*/ 27 w 247"/>
                <a:gd name="T77" fmla="*/ 50 h 343"/>
                <a:gd name="T78" fmla="*/ 29 w 247"/>
                <a:gd name="T79" fmla="*/ 79 h 343"/>
                <a:gd name="T80" fmla="*/ 30 w 247"/>
                <a:gd name="T81" fmla="*/ 86 h 343"/>
                <a:gd name="T82" fmla="*/ 4 w 247"/>
                <a:gd name="T83" fmla="*/ 4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7" h="343">
                  <a:moveTo>
                    <a:pt x="45" y="39"/>
                  </a:moveTo>
                  <a:cubicBezTo>
                    <a:pt x="41" y="39"/>
                    <a:pt x="40" y="40"/>
                    <a:pt x="38" y="43"/>
                  </a:cubicBezTo>
                  <a:cubicBezTo>
                    <a:pt x="36" y="45"/>
                    <a:pt x="35" y="48"/>
                    <a:pt x="35" y="52"/>
                  </a:cubicBezTo>
                  <a:cubicBezTo>
                    <a:pt x="34" y="60"/>
                    <a:pt x="36" y="70"/>
                    <a:pt x="37" y="77"/>
                  </a:cubicBezTo>
                  <a:cubicBezTo>
                    <a:pt x="41" y="109"/>
                    <a:pt x="53" y="140"/>
                    <a:pt x="59" y="172"/>
                  </a:cubicBezTo>
                  <a:cubicBezTo>
                    <a:pt x="63" y="192"/>
                    <a:pt x="64" y="211"/>
                    <a:pt x="68" y="230"/>
                  </a:cubicBezTo>
                  <a:cubicBezTo>
                    <a:pt x="69" y="236"/>
                    <a:pt x="69" y="236"/>
                    <a:pt x="69" y="236"/>
                  </a:cubicBezTo>
                  <a:cubicBezTo>
                    <a:pt x="64" y="233"/>
                    <a:pt x="64" y="233"/>
                    <a:pt x="64" y="233"/>
                  </a:cubicBezTo>
                  <a:cubicBezTo>
                    <a:pt x="61" y="232"/>
                    <a:pt x="60" y="230"/>
                    <a:pt x="58" y="227"/>
                  </a:cubicBezTo>
                  <a:cubicBezTo>
                    <a:pt x="56" y="224"/>
                    <a:pt x="55" y="221"/>
                    <a:pt x="53" y="218"/>
                  </a:cubicBezTo>
                  <a:cubicBezTo>
                    <a:pt x="49" y="212"/>
                    <a:pt x="46" y="205"/>
                    <a:pt x="43" y="201"/>
                  </a:cubicBezTo>
                  <a:cubicBezTo>
                    <a:pt x="37" y="195"/>
                    <a:pt x="31" y="188"/>
                    <a:pt x="25" y="184"/>
                  </a:cubicBezTo>
                  <a:cubicBezTo>
                    <a:pt x="18" y="180"/>
                    <a:pt x="12" y="179"/>
                    <a:pt x="5" y="182"/>
                  </a:cubicBezTo>
                  <a:cubicBezTo>
                    <a:pt x="1" y="185"/>
                    <a:pt x="0" y="188"/>
                    <a:pt x="0" y="190"/>
                  </a:cubicBezTo>
                  <a:cubicBezTo>
                    <a:pt x="0" y="193"/>
                    <a:pt x="2" y="197"/>
                    <a:pt x="3" y="201"/>
                  </a:cubicBezTo>
                  <a:cubicBezTo>
                    <a:pt x="7" y="208"/>
                    <a:pt x="14" y="216"/>
                    <a:pt x="16" y="224"/>
                  </a:cubicBezTo>
                  <a:cubicBezTo>
                    <a:pt x="21" y="245"/>
                    <a:pt x="33" y="260"/>
                    <a:pt x="44" y="278"/>
                  </a:cubicBezTo>
                  <a:cubicBezTo>
                    <a:pt x="53" y="291"/>
                    <a:pt x="59" y="306"/>
                    <a:pt x="72" y="313"/>
                  </a:cubicBezTo>
                  <a:cubicBezTo>
                    <a:pt x="90" y="322"/>
                    <a:pt x="105" y="336"/>
                    <a:pt x="122" y="339"/>
                  </a:cubicBezTo>
                  <a:cubicBezTo>
                    <a:pt x="143" y="342"/>
                    <a:pt x="166" y="343"/>
                    <a:pt x="187" y="341"/>
                  </a:cubicBezTo>
                  <a:cubicBezTo>
                    <a:pt x="207" y="338"/>
                    <a:pt x="223" y="331"/>
                    <a:pt x="231" y="321"/>
                  </a:cubicBezTo>
                  <a:cubicBezTo>
                    <a:pt x="247" y="254"/>
                    <a:pt x="237" y="210"/>
                    <a:pt x="210" y="174"/>
                  </a:cubicBezTo>
                  <a:cubicBezTo>
                    <a:pt x="192" y="168"/>
                    <a:pt x="165" y="164"/>
                    <a:pt x="143" y="162"/>
                  </a:cubicBezTo>
                  <a:cubicBezTo>
                    <a:pt x="120" y="161"/>
                    <a:pt x="102" y="160"/>
                    <a:pt x="102" y="160"/>
                  </a:cubicBezTo>
                  <a:cubicBezTo>
                    <a:pt x="100" y="160"/>
                    <a:pt x="100" y="160"/>
                    <a:pt x="100" y="160"/>
                  </a:cubicBezTo>
                  <a:cubicBezTo>
                    <a:pt x="99" y="159"/>
                    <a:pt x="99" y="159"/>
                    <a:pt x="99" y="159"/>
                  </a:cubicBezTo>
                  <a:cubicBezTo>
                    <a:pt x="99" y="159"/>
                    <a:pt x="92" y="141"/>
                    <a:pt x="84" y="120"/>
                  </a:cubicBezTo>
                  <a:cubicBezTo>
                    <a:pt x="76" y="100"/>
                    <a:pt x="67" y="77"/>
                    <a:pt x="65" y="67"/>
                  </a:cubicBezTo>
                  <a:cubicBezTo>
                    <a:pt x="64" y="58"/>
                    <a:pt x="62" y="50"/>
                    <a:pt x="59" y="45"/>
                  </a:cubicBezTo>
                  <a:cubicBezTo>
                    <a:pt x="56" y="41"/>
                    <a:pt x="53" y="38"/>
                    <a:pt x="45" y="39"/>
                  </a:cubicBezTo>
                  <a:close/>
                  <a:moveTo>
                    <a:pt x="4" y="45"/>
                  </a:moveTo>
                  <a:cubicBezTo>
                    <a:pt x="4" y="20"/>
                    <a:pt x="24" y="0"/>
                    <a:pt x="49" y="0"/>
                  </a:cubicBezTo>
                  <a:cubicBezTo>
                    <a:pt x="74" y="0"/>
                    <a:pt x="94" y="20"/>
                    <a:pt x="94" y="45"/>
                  </a:cubicBezTo>
                  <a:cubicBezTo>
                    <a:pt x="94" y="59"/>
                    <a:pt x="88" y="72"/>
                    <a:pt x="78" y="80"/>
                  </a:cubicBezTo>
                  <a:cubicBezTo>
                    <a:pt x="76" y="74"/>
                    <a:pt x="74" y="69"/>
                    <a:pt x="74" y="66"/>
                  </a:cubicBezTo>
                  <a:cubicBezTo>
                    <a:pt x="71" y="54"/>
                    <a:pt x="69" y="45"/>
                    <a:pt x="66" y="39"/>
                  </a:cubicBezTo>
                  <a:cubicBezTo>
                    <a:pt x="61" y="31"/>
                    <a:pt x="54" y="28"/>
                    <a:pt x="44" y="29"/>
                  </a:cubicBezTo>
                  <a:cubicBezTo>
                    <a:pt x="39" y="29"/>
                    <a:pt x="35" y="32"/>
                    <a:pt x="31" y="36"/>
                  </a:cubicBezTo>
                  <a:cubicBezTo>
                    <a:pt x="29" y="39"/>
                    <a:pt x="28" y="44"/>
                    <a:pt x="27" y="50"/>
                  </a:cubicBezTo>
                  <a:cubicBezTo>
                    <a:pt x="26" y="60"/>
                    <a:pt x="28" y="71"/>
                    <a:pt x="29" y="79"/>
                  </a:cubicBezTo>
                  <a:cubicBezTo>
                    <a:pt x="29" y="81"/>
                    <a:pt x="30" y="84"/>
                    <a:pt x="30" y="86"/>
                  </a:cubicBezTo>
                  <a:cubicBezTo>
                    <a:pt x="15" y="79"/>
                    <a:pt x="4" y="63"/>
                    <a:pt x="4" y="45"/>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grpSp>
        <p:nvGrpSpPr>
          <p:cNvPr id="9" name="Group 8"/>
          <p:cNvGrpSpPr/>
          <p:nvPr/>
        </p:nvGrpSpPr>
        <p:grpSpPr>
          <a:xfrm>
            <a:off x="8037979" y="2960623"/>
            <a:ext cx="1335148" cy="754696"/>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4" name="Freeform 65"/>
            <p:cNvSpPr>
              <a:spLocks noEditPoints="1"/>
            </p:cNvSpPr>
            <p:nvPr/>
          </p:nvSpPr>
          <p:spPr bwMode="auto">
            <a:xfrm>
              <a:off x="8664257" y="3161982"/>
              <a:ext cx="420510" cy="481937"/>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042"/>
              <a:endParaRPr lang="en-US" sz="1765">
                <a:solidFill>
                  <a:srgbClr val="FFFFFF"/>
                </a:solidFill>
              </a:endParaRPr>
            </a:p>
          </p:txBody>
        </p:sp>
      </p:grpSp>
    </p:spTree>
    <p:extLst>
      <p:ext uri="{BB962C8B-B14F-4D97-AF65-F5344CB8AC3E}">
        <p14:creationId xmlns:p14="http://schemas.microsoft.com/office/powerpoint/2010/main" val="43418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
        <p:nvSpPr>
          <p:cNvPr id="3" name="Text Placeholder 2"/>
          <p:cNvSpPr>
            <a:spLocks noGrp="1"/>
          </p:cNvSpPr>
          <p:nvPr>
            <p:ph type="body" idx="1"/>
          </p:nvPr>
        </p:nvSpPr>
        <p:spPr/>
        <p:txBody>
          <a:bodyPr/>
          <a:lstStyle/>
          <a:p>
            <a:r>
              <a:rPr lang="en-US" dirty="0"/>
              <a:t>Computers that see</a:t>
            </a:r>
          </a:p>
        </p:txBody>
      </p:sp>
    </p:spTree>
    <p:extLst>
      <p:ext uri="{BB962C8B-B14F-4D97-AF65-F5344CB8AC3E}">
        <p14:creationId xmlns:p14="http://schemas.microsoft.com/office/powerpoint/2010/main" val="1052919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70067" y="1359083"/>
            <a:ext cx="5377786" cy="46504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Title 7"/>
          <p:cNvSpPr txBox="1">
            <a:spLocks/>
          </p:cNvSpPr>
          <p:nvPr/>
        </p:nvSpPr>
        <p:spPr>
          <a:xfrm>
            <a:off x="270067" y="344560"/>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a:gradFill>
                  <a:gsLst>
                    <a:gs pos="1250">
                      <a:srgbClr val="404040"/>
                    </a:gs>
                    <a:gs pos="100000">
                      <a:srgbClr val="404040"/>
                    </a:gs>
                  </a:gsLst>
                  <a:lin ang="5400000" scaled="0"/>
                </a:gradFill>
              </a:rPr>
              <a:t>Analyze Image – Example</a:t>
            </a:r>
          </a:p>
        </p:txBody>
      </p:sp>
      <p:grpSp>
        <p:nvGrpSpPr>
          <p:cNvPr id="17" name="Group 16"/>
          <p:cNvGrpSpPr/>
          <p:nvPr/>
        </p:nvGrpSpPr>
        <p:grpSpPr>
          <a:xfrm>
            <a:off x="5834580" y="1084616"/>
            <a:ext cx="5228403" cy="436044"/>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Type of Image:</a:t>
              </a:r>
            </a:p>
          </p:txBody>
        </p:sp>
      </p:grpSp>
      <p:sp>
        <p:nvSpPr>
          <p:cNvPr id="21" name="TextBox 20"/>
          <p:cNvSpPr txBox="1"/>
          <p:nvPr/>
        </p:nvSpPr>
        <p:spPr>
          <a:xfrm>
            <a:off x="5847030" y="1528442"/>
            <a:ext cx="3617719" cy="1013083"/>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Clip Art Type	0 Non-clipart</a:t>
            </a:r>
          </a:p>
          <a:p>
            <a:pPr>
              <a:lnSpc>
                <a:spcPct val="90000"/>
              </a:lnSpc>
              <a:spcAft>
                <a:spcPts val="588"/>
              </a:spcAft>
            </a:pPr>
            <a:r>
              <a:rPr lang="en-US" sz="1371" dirty="0">
                <a:gradFill>
                  <a:gsLst>
                    <a:gs pos="2917">
                      <a:srgbClr val="404040"/>
                    </a:gs>
                    <a:gs pos="30000">
                      <a:srgbClr val="404040"/>
                    </a:gs>
                  </a:gsLst>
                  <a:lin ang="5400000" scaled="0"/>
                </a:gradFill>
              </a:rPr>
              <a:t>Line Drawing Type	0 Non-Line Drawing</a:t>
            </a:r>
          </a:p>
          <a:p>
            <a:pPr>
              <a:lnSpc>
                <a:spcPct val="90000"/>
              </a:lnSpc>
              <a:spcAft>
                <a:spcPts val="588"/>
              </a:spcAft>
            </a:pPr>
            <a:r>
              <a:rPr lang="en-US" sz="1371" dirty="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834580" y="2543463"/>
            <a:ext cx="5228403" cy="436044"/>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Content of Image:</a:t>
              </a:r>
            </a:p>
          </p:txBody>
        </p:sp>
      </p:grpSp>
      <p:sp>
        <p:nvSpPr>
          <p:cNvPr id="25" name="TextBox 24"/>
          <p:cNvSpPr txBox="1"/>
          <p:nvPr/>
        </p:nvSpPr>
        <p:spPr>
          <a:xfrm>
            <a:off x="5847030" y="2987287"/>
            <a:ext cx="6374352" cy="1440666"/>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Categories		</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28"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a:lnSpc>
                <a:spcPct val="90000"/>
              </a:lnSpc>
              <a:spcAft>
                <a:spcPts val="588"/>
              </a:spcAft>
            </a:pPr>
            <a:r>
              <a:rPr lang="en-US" sz="1371" dirty="0">
                <a:gradFill>
                  <a:gsLst>
                    <a:gs pos="2917">
                      <a:srgbClr val="404040"/>
                    </a:gs>
                    <a:gs pos="30000">
                      <a:srgbClr val="404040"/>
                    </a:gs>
                  </a:gsLst>
                  <a:lin ang="5400000" scaled="0"/>
                </a:gradFill>
              </a:rPr>
              <a:t>Adult Content	False</a:t>
            </a:r>
          </a:p>
          <a:p>
            <a:pPr>
              <a:lnSpc>
                <a:spcPct val="90000"/>
              </a:lnSpc>
              <a:spcAft>
                <a:spcPts val="588"/>
              </a:spcAft>
            </a:pPr>
            <a:r>
              <a:rPr lang="en-US" sz="1371" dirty="0">
                <a:gradFill>
                  <a:gsLst>
                    <a:gs pos="2917">
                      <a:srgbClr val="404040"/>
                    </a:gs>
                    <a:gs pos="30000">
                      <a:srgbClr val="404040"/>
                    </a:gs>
                  </a:gsLst>
                  <a:lin ang="5400000" scaled="0"/>
                </a:gradFill>
              </a:rPr>
              <a:t>Adult Score		0.18533889949321747</a:t>
            </a:r>
          </a:p>
          <a:p>
            <a:pPr>
              <a:lnSpc>
                <a:spcPct val="90000"/>
              </a:lnSpc>
              <a:spcAft>
                <a:spcPts val="588"/>
              </a:spcAft>
            </a:pPr>
            <a:r>
              <a:rPr lang="en-US" sz="1371" dirty="0">
                <a:gradFill>
                  <a:gsLst>
                    <a:gs pos="2917">
                      <a:srgbClr val="404040"/>
                    </a:gs>
                    <a:gs pos="30000">
                      <a:srgbClr val="404040"/>
                    </a:gs>
                  </a:gsLst>
                  <a:lin ang="5400000" scaled="0"/>
                </a:gradFill>
              </a:rPr>
              <a:t>Faces		</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28"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p>
        </p:txBody>
      </p:sp>
      <p:grpSp>
        <p:nvGrpSpPr>
          <p:cNvPr id="26" name="Group 25"/>
          <p:cNvGrpSpPr/>
          <p:nvPr/>
        </p:nvGrpSpPr>
        <p:grpSpPr>
          <a:xfrm>
            <a:off x="5834580" y="4333694"/>
            <a:ext cx="5228403" cy="436044"/>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Image Colors:</a:t>
              </a:r>
            </a:p>
          </p:txBody>
        </p:sp>
      </p:grpSp>
      <p:grpSp>
        <p:nvGrpSpPr>
          <p:cNvPr id="31" name="Group 30"/>
          <p:cNvGrpSpPr/>
          <p:nvPr/>
        </p:nvGrpSpPr>
        <p:grpSpPr>
          <a:xfrm>
            <a:off x="5847030" y="4777519"/>
            <a:ext cx="3567769" cy="1279886"/>
            <a:chOff x="5964237" y="5402262"/>
            <a:chExt cx="3639826" cy="1305735"/>
          </a:xfrm>
        </p:grpSpPr>
        <p:sp>
          <p:nvSpPr>
            <p:cNvPr id="29" name="TextBox 28"/>
            <p:cNvSpPr txBox="1"/>
            <p:nvPr/>
          </p:nvSpPr>
          <p:spPr>
            <a:xfrm>
              <a:off x="5964237" y="5402262"/>
              <a:ext cx="3639826" cy="1305735"/>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Dominant Color Background	White</a:t>
              </a:r>
            </a:p>
            <a:p>
              <a:pPr>
                <a:lnSpc>
                  <a:spcPct val="90000"/>
                </a:lnSpc>
                <a:spcAft>
                  <a:spcPts val="588"/>
                </a:spcAft>
              </a:pPr>
              <a:r>
                <a:rPr lang="en-US" sz="1371" dirty="0">
                  <a:gradFill>
                    <a:gsLst>
                      <a:gs pos="2917">
                        <a:srgbClr val="404040"/>
                      </a:gs>
                      <a:gs pos="30000">
                        <a:srgbClr val="404040"/>
                      </a:gs>
                    </a:gsLst>
                    <a:lin ang="5400000" scaled="0"/>
                  </a:gradFill>
                </a:rPr>
                <a:t>Dominant Color Foreground	Grey</a:t>
              </a:r>
            </a:p>
            <a:p>
              <a:pPr>
                <a:lnSpc>
                  <a:spcPct val="90000"/>
                </a:lnSpc>
                <a:spcAft>
                  <a:spcPts val="588"/>
                </a:spcAft>
              </a:pPr>
              <a:r>
                <a:rPr lang="en-US" sz="1371" dirty="0">
                  <a:gradFill>
                    <a:gsLst>
                      <a:gs pos="2917">
                        <a:srgbClr val="404040"/>
                      </a:gs>
                      <a:gs pos="30000">
                        <a:srgbClr val="404040"/>
                      </a:gs>
                    </a:gsLst>
                    <a:lin ang="5400000" scaled="0"/>
                  </a:gradFill>
                </a:rPr>
                <a:t>Dominant Colors		White</a:t>
              </a:r>
            </a:p>
            <a:p>
              <a:pPr>
                <a:lnSpc>
                  <a:spcPct val="90000"/>
                </a:lnSpc>
                <a:spcAft>
                  <a:spcPts val="588"/>
                </a:spcAft>
              </a:pPr>
              <a:r>
                <a:rPr lang="en-US" sz="1371" dirty="0">
                  <a:gradFill>
                    <a:gsLst>
                      <a:gs pos="2917">
                        <a:srgbClr val="404040"/>
                      </a:gs>
                      <a:gs pos="30000">
                        <a:srgbClr val="404040"/>
                      </a:gs>
                    </a:gsLst>
                    <a:lin ang="5400000" scaled="0"/>
                  </a:gradFill>
                </a:rPr>
                <a:t>Accent Color		</a:t>
              </a: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1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869373" y="1125613"/>
            <a:ext cx="6650094" cy="734694"/>
          </a:xfrm>
          <a:prstGeom prst="rect">
            <a:avLst/>
          </a:prstGeom>
          <a:noFill/>
        </p:spPr>
        <p:txBody>
          <a:bodyPr wrap="square" lIns="182802" tIns="146243" rIns="182802" bIns="146243" rtlCol="0">
            <a:spAutoFit/>
          </a:bodyPr>
          <a:lstStyle/>
          <a:p>
            <a:pPr defTabSz="896043">
              <a:lnSpc>
                <a:spcPct val="90000"/>
              </a:lnSpc>
              <a:spcAft>
                <a:spcPts val="588"/>
              </a:spcAft>
              <a:defRPr/>
            </a:pPr>
            <a:r>
              <a:rPr lang="en-US" sz="1537" kern="0" dirty="0">
                <a:latin typeface="Segoe UI"/>
              </a:rPr>
              <a:t>Categories</a:t>
            </a:r>
            <a:r>
              <a:rPr lang="en-US" sz="1371" kern="0" dirty="0">
                <a:latin typeface="Segoe UI"/>
              </a:rPr>
              <a:t>	</a:t>
            </a:r>
            <a:r>
              <a:rPr lang="en-US" sz="1028" kern="0" dirty="0">
                <a:latin typeface="Consolas" panose="020B0609020204030204" pitchFamily="49" charset="0"/>
              </a:rPr>
              <a:t>v0: </a:t>
            </a:r>
            <a:r>
              <a:rPr lang="en-US" sz="1028" kern="0" dirty="0">
                <a:latin typeface="Consolas" panose="020B0609020204030204" pitchFamily="49" charset="0"/>
                <a:cs typeface="Consolas" panose="020B0609020204030204" pitchFamily="49" charset="0"/>
              </a:rPr>
              <a:t>[{ “name”: “animal”, “score”: 0.9765625 }]</a:t>
            </a:r>
          </a:p>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a:t>
            </a:r>
            <a:endParaRPr lang="en-US" sz="1028" dirty="0">
              <a:latin typeface="Consolas" panose="020B0609020204030204" pitchFamily="49" charset="0"/>
            </a:endParaRPr>
          </a:p>
        </p:txBody>
      </p:sp>
      <p:pic>
        <p:nvPicPr>
          <p:cNvPr id="1026" name="Picture 2" descr="Cow_In_A_Field_(3665872890).jpg (3335×1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33" y="1943975"/>
            <a:ext cx="5461767" cy="3113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a:xfrm>
            <a:off x="5962994" y="1517031"/>
            <a:ext cx="6332399" cy="3639070"/>
          </a:xfrm>
          <a:prstGeom prst="rect">
            <a:avLst/>
          </a:prstGeom>
        </p:spPr>
        <p:txBody>
          <a:bodyPr wrap="square">
            <a:spAutoFit/>
          </a:bodyPr>
          <a:lstStyle/>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V1: [{ "name": "grass", "confidence": 0.9999992847442627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"outdoor", "confidence": 0.9999072551727295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"cow", "confidence": 0.99954754114151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"field", "confidence": 0.9976195693016052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"brown", "confidence": 0.988935649394989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"animal", "confidence": 0.97904372215271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"standing", "confidence": 0.9632768630981445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"mammal", "confidence": 0.9366017580032349,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"wire", "confidence": 0.8946959376335144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"green", "confidence": 0.8844101428985596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"pasture", "confidence": 0.8332059383392334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"bovine", "confidence": 0.5618471503257751,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"grassy", "confidence": 0.48627158999443054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"lush", "confidence": 0.1874018907546997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"staring", "confidence": 0.165890634059906 }]</a:t>
            </a:r>
            <a:endParaRPr lang="en-US" sz="1539" dirty="0">
              <a:latin typeface="Segoe UI"/>
            </a:endParaRPr>
          </a:p>
        </p:txBody>
      </p:sp>
      <p:sp>
        <p:nvSpPr>
          <p:cNvPr id="15" name="Rectangle 14"/>
          <p:cNvSpPr/>
          <p:nvPr/>
        </p:nvSpPr>
        <p:spPr>
          <a:xfrm>
            <a:off x="6081542" y="5115027"/>
            <a:ext cx="6093580" cy="976347"/>
          </a:xfrm>
          <a:prstGeom prst="rect">
            <a:avLst/>
          </a:prstGeom>
        </p:spPr>
        <p:txBody>
          <a:bodyPr>
            <a:spAutoFit/>
          </a:bodyPr>
          <a:lstStyle/>
          <a:p>
            <a:pPr defTabSz="913874">
              <a:lnSpc>
                <a:spcPct val="90000"/>
              </a:lnSpc>
              <a:spcAft>
                <a:spcPts val="600"/>
              </a:spcAft>
              <a:defRPr/>
            </a:pPr>
            <a:r>
              <a:rPr lang="en-US" sz="1539" dirty="0">
                <a:latin typeface="Segoe UI"/>
              </a:rPr>
              <a:t>Describe	</a:t>
            </a:r>
          </a:p>
          <a:p>
            <a:pPr defTabSz="913874">
              <a:lnSpc>
                <a:spcPct val="90000"/>
              </a:lnSpc>
              <a:spcAft>
                <a:spcPts val="600"/>
              </a:spcAft>
              <a:defRPr/>
            </a:pPr>
            <a:r>
              <a:rPr lang="en-US" sz="1028" dirty="0">
                <a:latin typeface="Consolas" panose="020B0609020204030204" pitchFamily="49" charset="0"/>
              </a:rPr>
              <a:t>	0.975 "a brown cow standing on top of a lush green field“</a:t>
            </a:r>
          </a:p>
          <a:p>
            <a:pPr defTabSz="913874">
              <a:lnSpc>
                <a:spcPct val="90000"/>
              </a:lnSpc>
              <a:spcAft>
                <a:spcPts val="600"/>
              </a:spcAft>
              <a:defRPr/>
            </a:pPr>
            <a:r>
              <a:rPr lang="en-US" sz="1028" dirty="0">
                <a:latin typeface="Consolas" panose="020B0609020204030204" pitchFamily="49" charset="0"/>
              </a:rPr>
              <a:t>	0.974  “a cow standing on top of a lush green field”</a:t>
            </a:r>
          </a:p>
          <a:p>
            <a:pPr defTabSz="913874">
              <a:lnSpc>
                <a:spcPct val="90000"/>
              </a:lnSpc>
              <a:spcAft>
                <a:spcPts val="600"/>
              </a:spcAft>
              <a:defRPr/>
            </a:pPr>
            <a:r>
              <a:rPr lang="en-US" sz="1028" dirty="0">
                <a:latin typeface="Consolas" panose="020B0609020204030204" pitchFamily="49" charset="0"/>
              </a:rPr>
              <a:t>	0.965  “a large brown cow standing on top of a lush green field”</a:t>
            </a:r>
            <a:endParaRPr lang="en-US" sz="1765" dirty="0">
              <a:latin typeface="Segoe UI"/>
            </a:endParaRPr>
          </a:p>
        </p:txBody>
      </p:sp>
      <p:sp>
        <p:nvSpPr>
          <p:cNvPr id="16" name="Rectangle 15"/>
          <p:cNvSpPr/>
          <p:nvPr/>
        </p:nvSpPr>
        <p:spPr bwMode="auto">
          <a:xfrm>
            <a:off x="7813905" y="1252697"/>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grpSp>
        <p:nvGrpSpPr>
          <p:cNvPr id="21" name="Group 20"/>
          <p:cNvGrpSpPr/>
          <p:nvPr/>
        </p:nvGrpSpPr>
        <p:grpSpPr>
          <a:xfrm>
            <a:off x="-347696" y="296628"/>
            <a:ext cx="1812825" cy="899409"/>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pic>
          <p:nvPicPr>
            <p:cNvPr id="23" name="Picture 22"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08701" y="290404"/>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a:gradFill>
                  <a:gsLst>
                    <a:gs pos="1250">
                      <a:srgbClr val="404040"/>
                    </a:gs>
                    <a:gs pos="100000">
                      <a:srgbClr val="404040"/>
                    </a:gs>
                  </a:gsLst>
                  <a:lin ang="5400000" scaled="0"/>
                </a:gradFill>
              </a:rPr>
              <a:t>Analyze Image – Example</a:t>
            </a:r>
          </a:p>
        </p:txBody>
      </p:sp>
    </p:spTree>
    <p:extLst>
      <p:ext uri="{BB962C8B-B14F-4D97-AF65-F5344CB8AC3E}">
        <p14:creationId xmlns:p14="http://schemas.microsoft.com/office/powerpoint/2010/main" val="186538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5" grpId="0"/>
      <p:bldP spid="1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813905" y="1915279"/>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188659" y="311599"/>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err="1">
                <a:gradFill>
                  <a:gsLst>
                    <a:gs pos="1250">
                      <a:srgbClr val="404040"/>
                    </a:gs>
                    <a:gs pos="100000">
                      <a:srgbClr val="404040"/>
                    </a:gs>
                  </a:gsLst>
                  <a:lin ang="5400000" scaled="0"/>
                </a:gradFill>
              </a:rPr>
              <a:t>Wackcoon</a:t>
            </a:r>
            <a:endParaRPr sz="4704" dirty="0">
              <a:gradFill>
                <a:gsLst>
                  <a:gs pos="1250">
                    <a:srgbClr val="404040"/>
                  </a:gs>
                  <a:gs pos="100000">
                    <a:srgbClr val="404040"/>
                  </a:gs>
                </a:gsLst>
                <a:lin ang="5400000" scaled="0"/>
              </a:gradFill>
            </a:endParaRPr>
          </a:p>
        </p:txBody>
      </p:sp>
      <p:pic>
        <p:nvPicPr>
          <p:cNvPr id="6" name="Picture 5"/>
          <p:cNvPicPr>
            <a:picLocks noChangeAspect="1"/>
          </p:cNvPicPr>
          <p:nvPr/>
        </p:nvPicPr>
        <p:blipFill>
          <a:blip r:embed="rId3"/>
          <a:stretch>
            <a:fillRect/>
          </a:stretch>
        </p:blipFill>
        <p:spPr>
          <a:xfrm>
            <a:off x="2543359" y="1406145"/>
            <a:ext cx="7335279" cy="41355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130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856678" y="1335600"/>
            <a:ext cx="5331730" cy="444662"/>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defTabSz="913874">
                <a:defRPr/>
              </a:pPr>
              <a:r>
                <a:rPr lang="en-US" sz="1961" dirty="0">
                  <a:latin typeface="Segoe UI"/>
                </a:rPr>
                <a:t>Content of Image: </a:t>
              </a:r>
            </a:p>
          </p:txBody>
        </p:sp>
      </p:grpSp>
      <p:sp>
        <p:nvSpPr>
          <p:cNvPr id="14" name="TextBox 13"/>
          <p:cNvSpPr txBox="1"/>
          <p:nvPr/>
        </p:nvSpPr>
        <p:spPr>
          <a:xfrm>
            <a:off x="5869373" y="1788194"/>
            <a:ext cx="6650094" cy="734694"/>
          </a:xfrm>
          <a:prstGeom prst="rect">
            <a:avLst/>
          </a:prstGeom>
          <a:noFill/>
        </p:spPr>
        <p:txBody>
          <a:bodyPr wrap="square" lIns="182802" tIns="146243" rIns="182802" bIns="146243" rtlCol="0">
            <a:spAutoFit/>
          </a:bodyPr>
          <a:lstStyle/>
          <a:p>
            <a:pPr defTabSz="896043">
              <a:lnSpc>
                <a:spcPct val="90000"/>
              </a:lnSpc>
              <a:spcAft>
                <a:spcPts val="588"/>
              </a:spcAft>
              <a:defRPr/>
            </a:pPr>
            <a:r>
              <a:rPr lang="en-US" sz="1537" kern="0" dirty="0">
                <a:latin typeface="Segoe UI"/>
              </a:rPr>
              <a:t>Categories</a:t>
            </a:r>
            <a:r>
              <a:rPr lang="en-US" sz="1371" kern="0" dirty="0">
                <a:latin typeface="Segoe UI"/>
              </a:rPr>
              <a:t>	</a:t>
            </a:r>
            <a:r>
              <a:rPr lang="en-US" sz="1028" kern="0" dirty="0">
                <a:latin typeface="Consolas" panose="020B0609020204030204" pitchFamily="49" charset="0"/>
              </a:rPr>
              <a:t>v0: </a:t>
            </a:r>
            <a:r>
              <a:rPr lang="en-US" sz="1028" kern="0" dirty="0">
                <a:latin typeface="Consolas" panose="020B0609020204030204" pitchFamily="49" charset="0"/>
                <a:cs typeface="Consolas" panose="020B0609020204030204" pitchFamily="49" charset="0"/>
              </a:rPr>
              <a:t>[{ “name”: “animal”, “score”: 0.9765625 }]</a:t>
            </a:r>
          </a:p>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a:t>
            </a:r>
            <a:endParaRPr lang="en-US" sz="1028" dirty="0">
              <a:latin typeface="Consolas" panose="020B0609020204030204" pitchFamily="49" charset="0"/>
            </a:endParaRPr>
          </a:p>
        </p:txBody>
      </p:sp>
      <p:sp>
        <p:nvSpPr>
          <p:cNvPr id="8" name="Rectangle 7"/>
          <p:cNvSpPr/>
          <p:nvPr/>
        </p:nvSpPr>
        <p:spPr>
          <a:xfrm>
            <a:off x="5962994" y="2179614"/>
            <a:ext cx="6332399" cy="3493794"/>
          </a:xfrm>
          <a:prstGeom prst="rect">
            <a:avLst/>
          </a:prstGeom>
        </p:spPr>
        <p:txBody>
          <a:bodyPr wrap="square">
            <a:spAutoFit/>
          </a:bodyPr>
          <a:lstStyle/>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V1: [{ "name": "grass", "confidence": 0.9999992847442627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"outdoor", "confidence": 0.9999072551727295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"cat", "confidence": 0.99954754114151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"raccoon", "confidence": 0.9976195693016052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"grey", "confidence": 0.988935649394989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"animal", "confidence": 0.97904372215271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"standing", "confidence": 0.9632768630981445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"mammal", "confidence": 0.9366017580032349,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"aquarium", "confidence": 0.8946959376335144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"green", "confidence": 0.8844101428985596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 "confidence": 0.8332059383392334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"water", "confidence": 0.5618471503257751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"grassy", "confidence": 0.48627158999443054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"lush", "confidence": 0.1874018907546997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"staring", "confidence": 0.165890634059906 }]</a:t>
            </a:r>
            <a:endParaRPr lang="en-US" sz="1539" dirty="0">
              <a:latin typeface="Segoe UI"/>
            </a:endParaRPr>
          </a:p>
        </p:txBody>
      </p:sp>
      <p:sp>
        <p:nvSpPr>
          <p:cNvPr id="16" name="Rectangle 15"/>
          <p:cNvSpPr/>
          <p:nvPr/>
        </p:nvSpPr>
        <p:spPr bwMode="auto">
          <a:xfrm>
            <a:off x="7813905" y="1915279"/>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371988" y="330983"/>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err="1">
                <a:gradFill>
                  <a:gsLst>
                    <a:gs pos="1250">
                      <a:srgbClr val="404040"/>
                    </a:gs>
                    <a:gs pos="100000">
                      <a:srgbClr val="404040"/>
                    </a:gs>
                  </a:gsLst>
                  <a:lin ang="5400000" scaled="0"/>
                </a:gradFill>
              </a:rPr>
              <a:t>Wackcoon</a:t>
            </a:r>
            <a:endParaRPr sz="4704" dirty="0">
              <a:gradFill>
                <a:gsLst>
                  <a:gs pos="1250">
                    <a:srgbClr val="404040"/>
                  </a:gs>
                  <a:gs pos="100000">
                    <a:srgbClr val="404040"/>
                  </a:gs>
                </a:gsLst>
                <a:lin ang="5400000" scaled="0"/>
              </a:gradFill>
            </a:endParaRPr>
          </a:p>
        </p:txBody>
      </p:sp>
      <p:pic>
        <p:nvPicPr>
          <p:cNvPr id="3" name="Picture 2"/>
          <p:cNvPicPr>
            <a:picLocks noChangeAspect="1"/>
          </p:cNvPicPr>
          <p:nvPr/>
        </p:nvPicPr>
        <p:blipFill>
          <a:blip r:embed="rId3"/>
          <a:stretch>
            <a:fillRect/>
          </a:stretch>
        </p:blipFill>
        <p:spPr>
          <a:xfrm>
            <a:off x="425153" y="1521771"/>
            <a:ext cx="2167093" cy="3091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2787774" y="1543450"/>
            <a:ext cx="2776051" cy="3069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a:stretch>
            <a:fillRect/>
          </a:stretch>
        </p:blipFill>
        <p:spPr>
          <a:xfrm>
            <a:off x="983380" y="4718136"/>
            <a:ext cx="3856584" cy="1347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04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273" dirty="0"/>
              <a:t>Demo</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2"/>
            <a:ext cx="4348740" cy="174697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 simple bot using the vision API</a:t>
            </a:r>
          </a:p>
          <a:p>
            <a:pPr>
              <a:lnSpc>
                <a:spcPct val="90000"/>
              </a:lnSpc>
              <a:spcAft>
                <a:spcPts val="588"/>
              </a:spcAft>
            </a:pPr>
            <a:endParaRPr lang="en-US" sz="2353" dirty="0">
              <a:gradFill>
                <a:gsLst>
                  <a:gs pos="2917">
                    <a:schemeClr val="tx1"/>
                  </a:gs>
                  <a:gs pos="30000">
                    <a:schemeClr val="tx1"/>
                  </a:gs>
                </a:gsLst>
                <a:lin ang="5400000" scaled="0"/>
              </a:gradFill>
            </a:endParaRPr>
          </a:p>
          <a:p>
            <a:pPr>
              <a:lnSpc>
                <a:spcPct val="90000"/>
              </a:lnSpc>
              <a:spcAft>
                <a:spcPts val="588"/>
              </a:spcAft>
            </a:pPr>
            <a:r>
              <a:rPr lang="en-US" sz="2353" dirty="0">
                <a:gradFill>
                  <a:gsLst>
                    <a:gs pos="2917">
                      <a:schemeClr val="tx1"/>
                    </a:gs>
                    <a:gs pos="30000">
                      <a:schemeClr val="tx1"/>
                    </a:gs>
                  </a:gsLst>
                  <a:lin ang="5400000" scaled="0"/>
                </a:gradFill>
              </a:rPr>
              <a:t>We will go deeper about the</a:t>
            </a:r>
            <a:br>
              <a:rPr lang="en-US" sz="2353" dirty="0">
                <a:gradFill>
                  <a:gsLst>
                    <a:gs pos="2917">
                      <a:schemeClr val="tx1"/>
                    </a:gs>
                    <a:gs pos="30000">
                      <a:schemeClr val="tx1"/>
                    </a:gs>
                  </a:gsLst>
                  <a:lin ang="5400000" scaled="0"/>
                </a:gradFill>
              </a:rPr>
            </a:br>
            <a:r>
              <a:rPr lang="en-US" sz="2353" dirty="0" err="1">
                <a:gradFill>
                  <a:gsLst>
                    <a:gs pos="2917">
                      <a:schemeClr val="tx1"/>
                    </a:gs>
                    <a:gs pos="30000">
                      <a:schemeClr val="tx1"/>
                    </a:gs>
                  </a:gsLst>
                  <a:lin ang="5400000" scaled="0"/>
                </a:gradFill>
              </a:rPr>
              <a:t>BotFramework</a:t>
            </a:r>
            <a:r>
              <a:rPr lang="en-US" sz="2353" dirty="0">
                <a:gradFill>
                  <a:gsLst>
                    <a:gs pos="2917">
                      <a:schemeClr val="tx1"/>
                    </a:gs>
                    <a:gs pos="30000">
                      <a:schemeClr val="tx1"/>
                    </a:gs>
                  </a:gsLst>
                  <a:lin ang="5400000" scaled="0"/>
                </a:gradFill>
              </a:rPr>
              <a:t> Later</a:t>
            </a:r>
          </a:p>
        </p:txBody>
      </p:sp>
    </p:spTree>
    <p:extLst>
      <p:ext uri="{BB962C8B-B14F-4D97-AF65-F5344CB8AC3E}">
        <p14:creationId xmlns:p14="http://schemas.microsoft.com/office/powerpoint/2010/main" val="355632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280605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r>
              <a:rPr lang="en-US" sz="3137" dirty="0">
                <a:gradFill>
                  <a:gsLst>
                    <a:gs pos="1250">
                      <a:srgbClr val="404040"/>
                    </a:gs>
                    <a:gs pos="100000">
                      <a:srgbClr val="404040"/>
                    </a:gs>
                  </a:gsLst>
                  <a:lin ang="5400000" scaled="0"/>
                </a:gradFill>
                <a:latin typeface="Segoe UI"/>
              </a:rPr>
              <a:t>Detection</a:t>
            </a:r>
          </a:p>
          <a:p>
            <a:pPr marL="0" indent="0">
              <a:buNone/>
            </a:pPr>
            <a:r>
              <a:rPr lang="en-US" sz="3137" dirty="0">
                <a:gradFill>
                  <a:gsLst>
                    <a:gs pos="1250">
                      <a:srgbClr val="404040"/>
                    </a:gs>
                    <a:gs pos="100000">
                      <a:srgbClr val="404040"/>
                    </a:gs>
                  </a:gsLst>
                  <a:lin ang="5400000" scaled="0"/>
                </a:gradFill>
                <a:latin typeface="Segoe UI"/>
              </a:rPr>
              <a:t>Verification</a:t>
            </a:r>
          </a:p>
          <a:p>
            <a:pPr marL="0" indent="0">
              <a:buNone/>
            </a:pPr>
            <a:r>
              <a:rPr lang="en-US" sz="3137" dirty="0">
                <a:gradFill>
                  <a:gsLst>
                    <a:gs pos="1250">
                      <a:srgbClr val="404040"/>
                    </a:gs>
                    <a:gs pos="100000">
                      <a:srgbClr val="404040"/>
                    </a:gs>
                  </a:gsLst>
                  <a:lin ang="5400000" scaled="0"/>
                </a:gradFill>
                <a:latin typeface="Segoe UI"/>
              </a:rPr>
              <a:t>Grouping</a:t>
            </a:r>
          </a:p>
          <a:p>
            <a:pPr marL="0" indent="0">
              <a:buNone/>
            </a:pPr>
            <a:r>
              <a:rPr lang="en-US" sz="3137" dirty="0">
                <a:gradFill>
                  <a:gsLst>
                    <a:gs pos="1250">
                      <a:srgbClr val="404040"/>
                    </a:gs>
                    <a:gs pos="100000">
                      <a:srgbClr val="404040"/>
                    </a:gs>
                  </a:gsLst>
                  <a:lin ang="5400000" scaled="0"/>
                </a:gradFill>
                <a:latin typeface="Segoe UI"/>
              </a:rPr>
              <a:t>Identification</a:t>
            </a: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1193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Detection</a:t>
            </a:r>
          </a:p>
        </p:txBody>
      </p:sp>
      <p:grpSp>
        <p:nvGrpSpPr>
          <p:cNvPr id="14" name="Group 13"/>
          <p:cNvGrpSpPr/>
          <p:nvPr/>
        </p:nvGrpSpPr>
        <p:grpSpPr>
          <a:xfrm>
            <a:off x="0" y="1425644"/>
            <a:ext cx="12941947" cy="518597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176" dirty="0">
                  <a:solidFill>
                    <a:srgbClr val="404040"/>
                  </a:solidFill>
                  <a:latin typeface="Consolas" panose="020B0609020204030204" pitchFamily="49" charset="0"/>
                  <a:cs typeface="Consolas" panose="020B0609020204030204" pitchFamily="49" charset="0"/>
                </a:rPr>
                <a:t>Detection Result:</a:t>
              </a:r>
            </a:p>
            <a:p>
              <a:r>
                <a:rPr lang="en-US" sz="1176" dirty="0">
                  <a:solidFill>
                    <a:srgbClr val="404040"/>
                  </a:solidFill>
                  <a:latin typeface="Consolas" panose="020B0609020204030204" pitchFamily="49" charset="0"/>
                  <a:cs typeface="Consolas" panose="020B0609020204030204" pitchFamily="49" charset="0"/>
                </a:rPr>
                <a:t>JSON:</a:t>
              </a:r>
            </a:p>
            <a:p>
              <a:r>
                <a:rPr lang="en-US" sz="1176" dirty="0">
                  <a:solidFill>
                    <a:srgbClr val="404040"/>
                  </a:solidFill>
                  <a:latin typeface="Consolas" panose="020B0609020204030204" pitchFamily="49" charset="0"/>
                  <a:cs typeface="Consolas" panose="020B0609020204030204" pitchFamily="49" charset="0"/>
                </a:rPr>
                <a:t>[</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faceRectangle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"width": 109,</a:t>
              </a:r>
            </a:p>
            <a:p>
              <a:r>
                <a:rPr lang="en-US" sz="1176" dirty="0">
                  <a:solidFill>
                    <a:srgbClr val="404040"/>
                  </a:solidFill>
                  <a:latin typeface="Consolas" panose="020B0609020204030204" pitchFamily="49" charset="0"/>
                  <a:cs typeface="Consolas" panose="020B0609020204030204" pitchFamily="49" charset="0"/>
                </a:rPr>
                <a:t>      "height": 109,</a:t>
              </a:r>
            </a:p>
            <a:p>
              <a:r>
                <a:rPr lang="en-US" sz="1176" dirty="0">
                  <a:solidFill>
                    <a:srgbClr val="404040"/>
                  </a:solidFill>
                  <a:latin typeface="Consolas" panose="020B0609020204030204" pitchFamily="49" charset="0"/>
                  <a:cs typeface="Consolas" panose="020B0609020204030204" pitchFamily="49" charset="0"/>
                </a:rPr>
                <a:t>      "left": 62,</a:t>
              </a:r>
            </a:p>
            <a:p>
              <a:r>
                <a:rPr lang="en-US" sz="1176" dirty="0">
                  <a:solidFill>
                    <a:srgbClr val="404040"/>
                  </a:solidFill>
                  <a:latin typeface="Consolas" panose="020B0609020204030204" pitchFamily="49" charset="0"/>
                  <a:cs typeface="Consolas" panose="020B0609020204030204" pitchFamily="49" charset="0"/>
                </a:rPr>
                <a:t>      "top": 62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"attributes": {</a:t>
              </a:r>
            </a:p>
            <a:p>
              <a:r>
                <a:rPr lang="en-US" sz="1176" dirty="0">
                  <a:solidFill>
                    <a:srgbClr val="404040"/>
                  </a:solidFill>
                  <a:latin typeface="Consolas" panose="020B0609020204030204" pitchFamily="49" charset="0"/>
                  <a:cs typeface="Consolas" panose="020B0609020204030204" pitchFamily="49" charset="0"/>
                </a:rPr>
                <a:t>      "age": 41,</a:t>
              </a:r>
            </a:p>
            <a:p>
              <a:r>
                <a:rPr lang="en-US" sz="1176" dirty="0">
                  <a:solidFill>
                    <a:srgbClr val="404040"/>
                  </a:solidFill>
                  <a:latin typeface="Consolas" panose="020B0609020204030204" pitchFamily="49" charset="0"/>
                  <a:cs typeface="Consolas" panose="020B0609020204030204" pitchFamily="49" charset="0"/>
                </a:rPr>
                <a:t>      "gender": "male",</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headPose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"roll": "2.9",</a:t>
              </a:r>
            </a:p>
            <a:p>
              <a:r>
                <a:rPr lang="en-US" sz="1176" dirty="0">
                  <a:solidFill>
                    <a:srgbClr val="404040"/>
                  </a:solidFill>
                  <a:latin typeface="Consolas" panose="020B0609020204030204" pitchFamily="49" charset="0"/>
                  <a:cs typeface="Consolas" panose="020B0609020204030204" pitchFamily="49" charset="0"/>
                </a:rPr>
                <a:t>        "yaw": "-1.3",</a:t>
              </a:r>
            </a:p>
            <a:p>
              <a:r>
                <a:rPr lang="en-US" sz="1176" dirty="0">
                  <a:solidFill>
                    <a:srgbClr val="404040"/>
                  </a:solidFill>
                  <a:latin typeface="Consolas" panose="020B0609020204030204" pitchFamily="49" charset="0"/>
                  <a:cs typeface="Consolas" panose="020B0609020204030204" pitchFamily="49" charset="0"/>
                </a:rPr>
                <a:t>        "pitch": "0.0"</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faceLandmarks</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pupilLeft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"93.6",</a:t>
              </a:r>
            </a:p>
            <a:p>
              <a:r>
                <a:rPr lang="en-US" sz="1176" dirty="0">
                  <a:solidFill>
                    <a:srgbClr val="404040"/>
                  </a:solidFill>
                  <a:latin typeface="Consolas" panose="020B0609020204030204" pitchFamily="49" charset="0"/>
                  <a:cs typeface="Consolas" panose="020B0609020204030204" pitchFamily="49" charset="0"/>
                </a:rPr>
                <a:t>        "y": "88.2"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pupilRight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"138.4",</a:t>
              </a:r>
            </a:p>
            <a:p>
              <a:r>
                <a:rPr lang="en-US" sz="1176" dirty="0">
                  <a:solidFill>
                    <a:srgbClr val="404040"/>
                  </a:solidFill>
                  <a:latin typeface="Consolas" panose="020B0609020204030204" pitchFamily="49" charset="0"/>
                  <a:cs typeface="Consolas" panose="020B0609020204030204" pitchFamily="49" charset="0"/>
                </a:rPr>
                <a:t>        "y": "91.7"</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881903" y="4562227"/>
            <a:ext cx="678712" cy="514628"/>
          </a:xfrm>
          <a:prstGeom prst="rect">
            <a:avLst/>
          </a:prstGeom>
          <a:noFill/>
        </p:spPr>
        <p:txBody>
          <a:bodyPr wrap="none" rtlCol="0">
            <a:spAutoFit/>
          </a:bodyPr>
          <a:lstStyle/>
          <a:p>
            <a:pPr algn="ctr"/>
            <a:r>
              <a:rPr lang="en-US" altLang="zh-CN" sz="1372" dirty="0">
                <a:gradFill>
                  <a:gsLst>
                    <a:gs pos="97345">
                      <a:srgbClr val="FFFFFF"/>
                    </a:gs>
                    <a:gs pos="79646">
                      <a:srgbClr val="FFFFFF"/>
                    </a:gs>
                  </a:gsLst>
                  <a:lin ang="5400000" scaled="0"/>
                </a:gradFill>
              </a:rPr>
              <a:t>INPUT</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IMAGE</a:t>
            </a:r>
            <a:endParaRPr lang="zh-CN" altLang="en-US" sz="1372" dirty="0">
              <a:gradFill>
                <a:gsLst>
                  <a:gs pos="97345">
                    <a:srgbClr val="FFFFFF"/>
                  </a:gs>
                  <a:gs pos="79646">
                    <a:srgbClr val="FFFFFF"/>
                  </a:gs>
                </a:gsLst>
                <a:lin ang="5400000" scaled="0"/>
              </a:gradFill>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22" name="Picture 21"/>
          <p:cNvPicPr>
            <a:picLocks noChangeAspect="1"/>
          </p:cNvPicPr>
          <p:nvPr/>
        </p:nvPicPr>
        <p:blipFill>
          <a:blip r:embed="rId4"/>
          <a:stretch>
            <a:fillRect/>
          </a:stretch>
        </p:blipFill>
        <p:spPr>
          <a:xfrm>
            <a:off x="3804892" y="2756682"/>
            <a:ext cx="1968672" cy="1913584"/>
          </a:xfrm>
          <a:prstGeom prst="rect">
            <a:avLst/>
          </a:prstGeom>
        </p:spPr>
      </p:pic>
      <p:grpSp>
        <p:nvGrpSpPr>
          <p:cNvPr id="3" name="Group 2"/>
          <p:cNvGrpSpPr/>
          <p:nvPr/>
        </p:nvGrpSpPr>
        <p:grpSpPr>
          <a:xfrm>
            <a:off x="264571" y="2756681"/>
            <a:ext cx="1984879" cy="1819962"/>
            <a:chOff x="684570" y="3230562"/>
            <a:chExt cx="1609985" cy="1437356"/>
          </a:xfrm>
        </p:grpSpPr>
        <p:sp>
          <p:nvSpPr>
            <p:cNvPr id="11" name="Half Frame 10"/>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 name="Half Frame 25"/>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Half Frame 26"/>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73" name="Group 72"/>
          <p:cNvGrpSpPr/>
          <p:nvPr/>
        </p:nvGrpSpPr>
        <p:grpSpPr>
          <a:xfrm>
            <a:off x="5647789" y="3582198"/>
            <a:ext cx="1643446" cy="611062"/>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309757" y="3780564"/>
              <a:ext cx="1322377"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ATTRIBUTES</a:t>
              </a:r>
            </a:p>
          </p:txBody>
        </p:sp>
      </p:grpSp>
      <p:grpSp>
        <p:nvGrpSpPr>
          <p:cNvPr id="12" name="Group 11"/>
          <p:cNvGrpSpPr/>
          <p:nvPr/>
        </p:nvGrpSpPr>
        <p:grpSpPr>
          <a:xfrm>
            <a:off x="2211492" y="3582198"/>
            <a:ext cx="1643446" cy="611062"/>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339583" y="3768842"/>
              <a:ext cx="1262726"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DETECTION</a:t>
              </a:r>
              <a:endParaRPr lang="zh-CN" altLang="en-US" sz="1765" dirty="0">
                <a:gradFill>
                  <a:gsLst>
                    <a:gs pos="79646">
                      <a:srgbClr val="FFFFFF"/>
                    </a:gs>
                    <a:gs pos="45000">
                      <a:srgbClr val="FFFFFF"/>
                    </a:gs>
                  </a:gsLst>
                  <a:lin ang="5400000" scaled="0"/>
                </a:gradFill>
              </a:endParaRPr>
            </a:p>
          </p:txBody>
        </p:sp>
      </p:grpSp>
      <p:sp>
        <p:nvSpPr>
          <p:cNvPr id="49" name="TextBox 48"/>
          <p:cNvSpPr txBox="1"/>
          <p:nvPr/>
        </p:nvSpPr>
        <p:spPr>
          <a:xfrm>
            <a:off x="2958514" y="4553293"/>
            <a:ext cx="3514603" cy="512935"/>
          </a:xfrm>
          <a:prstGeom prst="rect">
            <a:avLst/>
          </a:prstGeom>
          <a:noFill/>
        </p:spPr>
        <p:txBody>
          <a:bodyPr wrap="square" rtlCol="0">
            <a:spAutoFit/>
          </a:bodyPr>
          <a:lstStyle/>
          <a:p>
            <a:pPr algn="ctr"/>
            <a:r>
              <a:rPr lang="en-US" altLang="zh-CN" sz="1372" dirty="0">
                <a:gradFill>
                  <a:gsLst>
                    <a:gs pos="97345">
                      <a:srgbClr val="FFFFFF"/>
                    </a:gs>
                    <a:gs pos="79646">
                      <a:srgbClr val="FFFFFF"/>
                    </a:gs>
                  </a:gsLst>
                  <a:lin ang="5400000" scaled="0"/>
                </a:gradFill>
              </a:rPr>
              <a:t>FACIAL</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RECTANGLE + LANDMARKS</a:t>
            </a:r>
          </a:p>
        </p:txBody>
      </p:sp>
    </p:spTree>
    <p:extLst>
      <p:ext uri="{BB962C8B-B14F-4D97-AF65-F5344CB8AC3E}">
        <p14:creationId xmlns:p14="http://schemas.microsoft.com/office/powerpoint/2010/main" val="15712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Every company deals with this:</a:t>
            </a:r>
            <a:endParaRPr lang="en-US" sz="2745" dirty="0">
              <a:solidFill>
                <a:schemeClr val="tx1"/>
              </a:solidFill>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FFFF00"/>
                </a:solidFill>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 name="Title 16"/>
          <p:cNvSpPr txBox="1">
            <a:spLocks/>
          </p:cNvSpPr>
          <p:nvPr/>
        </p:nvSpPr>
        <p:spPr>
          <a:xfrm>
            <a:off x="3122365" y="3857376"/>
            <a:ext cx="3461962" cy="153371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961" dirty="0">
                <a:solidFill>
                  <a:schemeClr val="tx1"/>
                </a:solidFill>
              </a:rPr>
              <a:t>No waiting in line to be helped  Bots handle it</a:t>
            </a:r>
            <a:endParaRPr lang="en-US" sz="1568" dirty="0">
              <a:solidFill>
                <a:schemeClr val="tx1"/>
              </a:solidFill>
            </a:endParaRPr>
          </a:p>
        </p:txBody>
      </p:sp>
      <p:pic>
        <p:nvPicPr>
          <p:cNvPr id="3" name="Picture 2"/>
          <p:cNvPicPr>
            <a:picLocks noChangeAspect="1"/>
          </p:cNvPicPr>
          <p:nvPr/>
        </p:nvPicPr>
        <p:blipFill>
          <a:blip r:embed="rId3"/>
          <a:stretch>
            <a:fillRect/>
          </a:stretch>
        </p:blipFill>
        <p:spPr>
          <a:xfrm>
            <a:off x="1240366" y="2159065"/>
            <a:ext cx="8112955" cy="36446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20679535" lon="992326" rev="21200718"/>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2859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Detection</a:t>
            </a:r>
          </a:p>
        </p:txBody>
      </p:sp>
      <p:grpSp>
        <p:nvGrpSpPr>
          <p:cNvPr id="14" name="Group 13"/>
          <p:cNvGrpSpPr/>
          <p:nvPr/>
        </p:nvGrpSpPr>
        <p:grpSpPr>
          <a:xfrm>
            <a:off x="0" y="1425644"/>
            <a:ext cx="12941947" cy="518597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176" dirty="0">
                  <a:solidFill>
                    <a:srgbClr val="404040"/>
                  </a:solidFill>
                  <a:latin typeface="Consolas" panose="020B0609020204030204" pitchFamily="49" charset="0"/>
                  <a:cs typeface="Consolas" panose="020B0609020204030204" pitchFamily="49" charset="0"/>
                </a:rPr>
                <a:t>Detection Result:</a:t>
              </a:r>
            </a:p>
            <a:p>
              <a:r>
                <a:rPr lang="en-US" sz="1176" dirty="0">
                  <a:solidFill>
                    <a:srgbClr val="404040"/>
                  </a:solidFill>
                  <a:latin typeface="Consolas" panose="020B0609020204030204" pitchFamily="49" charset="0"/>
                  <a:cs typeface="Consolas" panose="020B0609020204030204" pitchFamily="49" charset="0"/>
                </a:rPr>
                <a:t>JSON:</a:t>
              </a:r>
            </a:p>
            <a:p>
              <a:r>
                <a:rPr lang="en-US" sz="1176" dirty="0">
                  <a:solidFill>
                    <a:srgbClr val="404040"/>
                  </a:solidFill>
                  <a:latin typeface="Consolas" panose="020B0609020204030204" pitchFamily="49" charset="0"/>
                  <a:cs typeface="Consolas" panose="020B0609020204030204" pitchFamily="49" charset="0"/>
                </a:rPr>
                <a:t>[</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faceRectangle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"width": 109,</a:t>
              </a:r>
            </a:p>
            <a:p>
              <a:r>
                <a:rPr lang="en-US" sz="1176" dirty="0">
                  <a:solidFill>
                    <a:srgbClr val="404040"/>
                  </a:solidFill>
                  <a:latin typeface="Consolas" panose="020B0609020204030204" pitchFamily="49" charset="0"/>
                  <a:cs typeface="Consolas" panose="020B0609020204030204" pitchFamily="49" charset="0"/>
                </a:rPr>
                <a:t>      "height": 109,</a:t>
              </a:r>
            </a:p>
            <a:p>
              <a:r>
                <a:rPr lang="en-US" sz="1176" dirty="0">
                  <a:solidFill>
                    <a:srgbClr val="404040"/>
                  </a:solidFill>
                  <a:latin typeface="Consolas" panose="020B0609020204030204" pitchFamily="49" charset="0"/>
                  <a:cs typeface="Consolas" panose="020B0609020204030204" pitchFamily="49" charset="0"/>
                </a:rPr>
                <a:t>      "left": 62,</a:t>
              </a:r>
            </a:p>
            <a:p>
              <a:r>
                <a:rPr lang="en-US" sz="1176" dirty="0">
                  <a:solidFill>
                    <a:srgbClr val="404040"/>
                  </a:solidFill>
                  <a:latin typeface="Consolas" panose="020B0609020204030204" pitchFamily="49" charset="0"/>
                  <a:cs typeface="Consolas" panose="020B0609020204030204" pitchFamily="49" charset="0"/>
                </a:rPr>
                <a:t>      "top": 62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"attributes": {</a:t>
              </a:r>
            </a:p>
            <a:p>
              <a:r>
                <a:rPr lang="en-US" sz="1176" dirty="0">
                  <a:solidFill>
                    <a:srgbClr val="404040"/>
                  </a:solidFill>
                  <a:latin typeface="Consolas" panose="020B0609020204030204" pitchFamily="49" charset="0"/>
                  <a:cs typeface="Consolas" panose="020B0609020204030204" pitchFamily="49" charset="0"/>
                </a:rPr>
                <a:t>      "age": 31,</a:t>
              </a:r>
            </a:p>
            <a:p>
              <a:r>
                <a:rPr lang="en-US" sz="1176" dirty="0">
                  <a:solidFill>
                    <a:srgbClr val="404040"/>
                  </a:solidFill>
                  <a:latin typeface="Consolas" panose="020B0609020204030204" pitchFamily="49" charset="0"/>
                  <a:cs typeface="Consolas" panose="020B0609020204030204" pitchFamily="49" charset="0"/>
                </a:rPr>
                <a:t>      "gender": "male",</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headPose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"roll": "2.9",</a:t>
              </a:r>
            </a:p>
            <a:p>
              <a:r>
                <a:rPr lang="en-US" sz="1176" dirty="0">
                  <a:solidFill>
                    <a:srgbClr val="404040"/>
                  </a:solidFill>
                  <a:latin typeface="Consolas" panose="020B0609020204030204" pitchFamily="49" charset="0"/>
                  <a:cs typeface="Consolas" panose="020B0609020204030204" pitchFamily="49" charset="0"/>
                </a:rPr>
                <a:t>        "yaw": "-1.3",</a:t>
              </a:r>
            </a:p>
            <a:p>
              <a:r>
                <a:rPr lang="en-US" sz="1176" dirty="0">
                  <a:solidFill>
                    <a:srgbClr val="404040"/>
                  </a:solidFill>
                  <a:latin typeface="Consolas" panose="020B0609020204030204" pitchFamily="49" charset="0"/>
                  <a:cs typeface="Consolas" panose="020B0609020204030204" pitchFamily="49" charset="0"/>
                </a:rPr>
                <a:t>        "pitch": "0.0"</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faceLandmarks</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pupilLeft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"93.6",</a:t>
              </a:r>
            </a:p>
            <a:p>
              <a:r>
                <a:rPr lang="en-US" sz="1176" dirty="0">
                  <a:solidFill>
                    <a:srgbClr val="404040"/>
                  </a:solidFill>
                  <a:latin typeface="Consolas" panose="020B0609020204030204" pitchFamily="49" charset="0"/>
                  <a:cs typeface="Consolas" panose="020B0609020204030204" pitchFamily="49" charset="0"/>
                </a:rPr>
                <a:t>        "y": "88.2"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pupilRight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"138.4",</a:t>
              </a:r>
            </a:p>
            <a:p>
              <a:r>
                <a:rPr lang="en-US" sz="1176" dirty="0">
                  <a:solidFill>
                    <a:srgbClr val="404040"/>
                  </a:solidFill>
                  <a:latin typeface="Consolas" panose="020B0609020204030204" pitchFamily="49" charset="0"/>
                  <a:cs typeface="Consolas" panose="020B0609020204030204" pitchFamily="49" charset="0"/>
                </a:rPr>
                <a:t>        "y": "91.7"</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3" name="Group 32"/>
          <p:cNvGrpSpPr/>
          <p:nvPr/>
        </p:nvGrpSpPr>
        <p:grpSpPr>
          <a:xfrm>
            <a:off x="1807980" y="3515943"/>
            <a:ext cx="1390976" cy="1390976"/>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167398" y="2169955"/>
            <a:ext cx="3582233" cy="3435545"/>
            <a:chOff x="684570" y="3230562"/>
            <a:chExt cx="1609985" cy="1437356"/>
          </a:xfrm>
        </p:grpSpPr>
        <p:sp>
          <p:nvSpPr>
            <p:cNvPr id="39" name="Half Frame 38"/>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Half Frame 40"/>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Half Frame 41"/>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3" name="Half Frame 42"/>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7" name="Rectangle 6"/>
          <p:cNvSpPr/>
          <p:nvPr/>
        </p:nvSpPr>
        <p:spPr bwMode="auto">
          <a:xfrm>
            <a:off x="2333178" y="3215035"/>
            <a:ext cx="1238585" cy="1382774"/>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36976" y="3268179"/>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47" name="TextBox 46"/>
          <p:cNvSpPr txBox="1"/>
          <p:nvPr/>
        </p:nvSpPr>
        <p:spPr>
          <a:xfrm>
            <a:off x="2559142" y="326301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48" name="TextBox 47"/>
          <p:cNvSpPr txBox="1"/>
          <p:nvPr/>
        </p:nvSpPr>
        <p:spPr>
          <a:xfrm>
            <a:off x="2229840" y="315931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0" name="TextBox 49"/>
          <p:cNvSpPr txBox="1"/>
          <p:nvPr/>
        </p:nvSpPr>
        <p:spPr>
          <a:xfrm>
            <a:off x="2553857" y="312189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1" name="TextBox 50"/>
          <p:cNvSpPr txBox="1"/>
          <p:nvPr/>
        </p:nvSpPr>
        <p:spPr>
          <a:xfrm>
            <a:off x="2783459" y="30938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2" name="TextBox 51"/>
          <p:cNvSpPr txBox="1"/>
          <p:nvPr/>
        </p:nvSpPr>
        <p:spPr>
          <a:xfrm>
            <a:off x="3141564" y="306439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3" name="TextBox 52"/>
          <p:cNvSpPr txBox="1"/>
          <p:nvPr/>
        </p:nvSpPr>
        <p:spPr>
          <a:xfrm>
            <a:off x="2825885" y="3242525"/>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5" name="TextBox 54"/>
          <p:cNvSpPr txBox="1"/>
          <p:nvPr/>
        </p:nvSpPr>
        <p:spPr>
          <a:xfrm>
            <a:off x="3119406" y="321392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6" name="TextBox 55"/>
          <p:cNvSpPr txBox="1"/>
          <p:nvPr/>
        </p:nvSpPr>
        <p:spPr>
          <a:xfrm>
            <a:off x="2491615" y="3835052"/>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8" name="TextBox 57"/>
          <p:cNvSpPr txBox="1"/>
          <p:nvPr/>
        </p:nvSpPr>
        <p:spPr>
          <a:xfrm>
            <a:off x="3051879" y="3792482"/>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9" name="TextBox 58"/>
          <p:cNvSpPr txBox="1"/>
          <p:nvPr/>
        </p:nvSpPr>
        <p:spPr>
          <a:xfrm>
            <a:off x="2728584" y="383380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0" name="TextBox 59"/>
          <p:cNvSpPr txBox="1"/>
          <p:nvPr/>
        </p:nvSpPr>
        <p:spPr>
          <a:xfrm>
            <a:off x="2728583" y="397486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1" name="TextBox 60"/>
          <p:cNvSpPr txBox="1"/>
          <p:nvPr/>
        </p:nvSpPr>
        <p:spPr>
          <a:xfrm>
            <a:off x="2678262" y="358835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2" name="TextBox 61"/>
          <p:cNvSpPr txBox="1"/>
          <p:nvPr/>
        </p:nvSpPr>
        <p:spPr>
          <a:xfrm>
            <a:off x="2886797" y="355305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3" name="TextBox 62"/>
          <p:cNvSpPr txBox="1"/>
          <p:nvPr/>
        </p:nvSpPr>
        <p:spPr>
          <a:xfrm>
            <a:off x="2528772" y="359601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4" name="TextBox 63"/>
          <p:cNvSpPr txBox="1"/>
          <p:nvPr/>
        </p:nvSpPr>
        <p:spPr>
          <a:xfrm>
            <a:off x="2673498" y="345014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5" name="TextBox 64"/>
          <p:cNvSpPr txBox="1"/>
          <p:nvPr/>
        </p:nvSpPr>
        <p:spPr>
          <a:xfrm>
            <a:off x="2366924" y="323014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6" name="TextBox 65"/>
          <p:cNvSpPr txBox="1"/>
          <p:nvPr/>
        </p:nvSpPr>
        <p:spPr>
          <a:xfrm>
            <a:off x="2422503" y="319727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7" name="TextBox 66"/>
          <p:cNvSpPr txBox="1"/>
          <p:nvPr/>
        </p:nvSpPr>
        <p:spPr>
          <a:xfrm>
            <a:off x="2507820" y="321303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8" name="TextBox 67"/>
          <p:cNvSpPr txBox="1"/>
          <p:nvPr/>
        </p:nvSpPr>
        <p:spPr>
          <a:xfrm>
            <a:off x="2872818" y="31742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9" name="TextBox 68"/>
          <p:cNvSpPr txBox="1"/>
          <p:nvPr/>
        </p:nvSpPr>
        <p:spPr>
          <a:xfrm>
            <a:off x="2953646" y="314996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0" name="TextBox 69"/>
          <p:cNvSpPr txBox="1"/>
          <p:nvPr/>
        </p:nvSpPr>
        <p:spPr>
          <a:xfrm>
            <a:off x="3059858" y="317873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1" name="TextBox 70"/>
          <p:cNvSpPr txBox="1"/>
          <p:nvPr/>
        </p:nvSpPr>
        <p:spPr>
          <a:xfrm>
            <a:off x="2439057" y="329912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7" name="TextBox 76"/>
          <p:cNvSpPr txBox="1"/>
          <p:nvPr/>
        </p:nvSpPr>
        <p:spPr>
          <a:xfrm>
            <a:off x="2966777" y="32439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9" name="TextBox 78"/>
          <p:cNvSpPr txBox="1"/>
          <p:nvPr/>
        </p:nvSpPr>
        <p:spPr>
          <a:xfrm>
            <a:off x="2554903" y="349416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80" name="TextBox 79"/>
          <p:cNvSpPr txBox="1"/>
          <p:nvPr/>
        </p:nvSpPr>
        <p:spPr>
          <a:xfrm>
            <a:off x="2827226" y="346102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Tree>
    <p:extLst>
      <p:ext uri="{BB962C8B-B14F-4D97-AF65-F5344CB8AC3E}">
        <p14:creationId xmlns:p14="http://schemas.microsoft.com/office/powerpoint/2010/main" val="192021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1447839"/>
            <a:ext cx="12192000" cy="5163780"/>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3" name="Rectangle 12"/>
            <p:cNvSpPr/>
            <p:nvPr/>
          </p:nvSpPr>
          <p:spPr>
            <a:xfrm>
              <a:off x="8819922" y="3076349"/>
              <a:ext cx="3429001" cy="2063163"/>
            </a:xfrm>
            <a:prstGeom prst="rect">
              <a:avLst/>
            </a:prstGeom>
          </p:spPr>
          <p:txBody>
            <a:bodyPr wrap="square">
              <a:spAutoFit/>
            </a:bodyPr>
            <a:lstStyle/>
            <a:p>
              <a:r>
                <a:rPr lang="en-US" sz="1568" dirty="0">
                  <a:solidFill>
                    <a:srgbClr val="404040"/>
                  </a:solidFill>
                  <a:latin typeface="Consolas" panose="020B0609020204030204" pitchFamily="49" charset="0"/>
                  <a:cs typeface="Consolas" panose="020B0609020204030204" pitchFamily="49" charset="0"/>
                </a:rPr>
                <a:t>Verification Result:</a:t>
              </a:r>
            </a:p>
            <a:p>
              <a:r>
                <a:rPr lang="en-US" sz="1568" dirty="0">
                  <a:solidFill>
                    <a:srgbClr val="404040"/>
                  </a:solidFill>
                  <a:latin typeface="Consolas" panose="020B0609020204030204" pitchFamily="49" charset="0"/>
                  <a:cs typeface="Consolas" panose="020B0609020204030204" pitchFamily="49" charset="0"/>
                </a:rPr>
                <a:t>JSON:</a:t>
              </a:r>
            </a:p>
            <a:p>
              <a:r>
                <a:rPr lang="en-US" sz="1568" dirty="0">
                  <a:solidFill>
                    <a:srgbClr val="404040"/>
                  </a:solidFill>
                  <a:latin typeface="Consolas" panose="020B0609020204030204" pitchFamily="49" charset="0"/>
                  <a:cs typeface="Consolas" panose="020B0609020204030204" pitchFamily="49" charset="0"/>
                </a:rPr>
                <a:t>[</a:t>
              </a:r>
            </a:p>
            <a:p>
              <a:pPr lvl="1"/>
              <a:r>
                <a:rPr lang="en-US" sz="1568" dirty="0">
                  <a:solidFill>
                    <a:srgbClr val="404040"/>
                  </a:solidFill>
                  <a:latin typeface="Consolas" panose="020B0609020204030204" pitchFamily="49" charset="0"/>
                  <a:cs typeface="Consolas" panose="020B0609020204030204" pitchFamily="49" charset="0"/>
                </a:rPr>
                <a:t>{</a:t>
              </a:r>
            </a:p>
            <a:p>
              <a:pPr lvl="2" indent="-8990"/>
              <a:r>
                <a:rPr lang="en-US" sz="1568" dirty="0">
                  <a:solidFill>
                    <a:srgbClr val="404040"/>
                  </a:solidFill>
                  <a:latin typeface="Consolas" panose="020B0609020204030204" pitchFamily="49" charset="0"/>
                  <a:cs typeface="Consolas" panose="020B0609020204030204" pitchFamily="49" charset="0"/>
                </a:rPr>
                <a:t>"</a:t>
              </a:r>
              <a:r>
                <a:rPr lang="en-US" sz="1568" dirty="0" err="1">
                  <a:solidFill>
                    <a:srgbClr val="404040"/>
                  </a:solidFill>
                  <a:latin typeface="Consolas" panose="020B0609020204030204" pitchFamily="49" charset="0"/>
                  <a:cs typeface="Consolas" panose="020B0609020204030204" pitchFamily="49" charset="0"/>
                </a:rPr>
                <a:t>isIdentical</a:t>
              </a:r>
              <a:r>
                <a:rPr lang="en-US" sz="1568" dirty="0">
                  <a:solidFill>
                    <a:srgbClr val="404040"/>
                  </a:solidFill>
                  <a:latin typeface="Consolas" panose="020B0609020204030204" pitchFamily="49" charset="0"/>
                  <a:cs typeface="Consolas" panose="020B0609020204030204" pitchFamily="49" charset="0"/>
                </a:rPr>
                <a:t>":false,</a:t>
              </a:r>
            </a:p>
            <a:p>
              <a:pPr lvl="2" indent="-8990"/>
              <a:r>
                <a:rPr lang="en-US" sz="1568" dirty="0">
                  <a:solidFill>
                    <a:srgbClr val="404040"/>
                  </a:solidFill>
                  <a:latin typeface="Consolas" panose="020B0609020204030204" pitchFamily="49" charset="0"/>
                  <a:cs typeface="Consolas" panose="020B0609020204030204" pitchFamily="49" charset="0"/>
                </a:rPr>
                <a:t>"confidence":0.01 </a:t>
              </a:r>
            </a:p>
            <a:p>
              <a:pPr lvl="1" indent="-8990"/>
              <a:r>
                <a:rPr lang="en-US" sz="1568" dirty="0">
                  <a:solidFill>
                    <a:srgbClr val="404040"/>
                  </a:solidFill>
                  <a:latin typeface="Consolas" panose="020B0609020204030204" pitchFamily="49" charset="0"/>
                  <a:cs typeface="Consolas" panose="020B0609020204030204" pitchFamily="49" charset="0"/>
                </a:rPr>
                <a:t>}</a:t>
              </a:r>
            </a:p>
            <a:p>
              <a:pPr indent="-8990"/>
              <a:r>
                <a:rPr lang="en-US" sz="1568" dirty="0">
                  <a:solidFill>
                    <a:srgbClr val="404040"/>
                  </a:solidFill>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871894"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21" name="Freeform 20"/>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393743" y="2166128"/>
            <a:ext cx="5079741" cy="814661"/>
          </a:xfrm>
          <a:prstGeom prst="rect">
            <a:avLst/>
          </a:prstGeom>
        </p:spPr>
        <p:txBody>
          <a:bodyPr wrap="square">
            <a:spAutoFit/>
          </a:bodyPr>
          <a:lstStyle/>
          <a:p>
            <a:r>
              <a:rPr lang="en-US" sz="2353" dirty="0">
                <a:gradFill>
                  <a:gsLst>
                    <a:gs pos="79646">
                      <a:srgbClr val="FFFFFF"/>
                    </a:gs>
                    <a:gs pos="45000">
                      <a:srgbClr val="FFFFFF"/>
                    </a:gs>
                  </a:gsLst>
                  <a:lin ang="5400000" scaled="0"/>
                </a:gradFill>
              </a:rPr>
              <a:t>Given two faces, determine whether they are the same person</a:t>
            </a:r>
          </a:p>
        </p:txBody>
      </p:sp>
      <p:sp>
        <p:nvSpPr>
          <p:cNvPr id="12" name="Left-Right Arrow 11"/>
          <p:cNvSpPr/>
          <p:nvPr/>
        </p:nvSpPr>
        <p:spPr bwMode="auto">
          <a:xfrm>
            <a:off x="3107918" y="4247122"/>
            <a:ext cx="898575" cy="448212"/>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p:cNvSpPr/>
          <p:nvPr/>
        </p:nvSpPr>
        <p:spPr bwMode="auto">
          <a:xfrm>
            <a:off x="4303150"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https://media.licdn.com/mpr/mpr/shrinknp_200_200/AAEAAQAAAAAAAANWAAAAJDgzYzVhZmY2LTA3MTctNGM4OS1iYTQxLTBmNjQ0MWU0Njk4O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0073" y="3527211"/>
            <a:ext cx="1956373" cy="19563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5"/>
          <a:stretch>
            <a:fillRect/>
          </a:stretch>
        </p:blipFill>
        <p:spPr>
          <a:xfrm>
            <a:off x="569525" y="3244011"/>
            <a:ext cx="2525093" cy="2454434"/>
          </a:xfrm>
          <a:prstGeom prst="rect">
            <a:avLst/>
          </a:prstGeom>
        </p:spPr>
      </p:pic>
      <p:sp>
        <p:nvSpPr>
          <p:cNvPr id="78" name="Rectangle 77"/>
          <p:cNvSpPr/>
          <p:nvPr/>
        </p:nvSpPr>
        <p:spPr bwMode="auto">
          <a:xfrm>
            <a:off x="5014180" y="3969152"/>
            <a:ext cx="676492" cy="804024"/>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1" y="424825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3" name="TextBox 102"/>
          <p:cNvSpPr txBox="1"/>
          <p:nvPr/>
        </p:nvSpPr>
        <p:spPr>
          <a:xfrm>
            <a:off x="4911933" y="391527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5" name="TextBox 104"/>
          <p:cNvSpPr txBox="1"/>
          <p:nvPr/>
        </p:nvSpPr>
        <p:spPr>
          <a:xfrm>
            <a:off x="5047078" y="389792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6" name="TextBox 105"/>
          <p:cNvSpPr txBox="1"/>
          <p:nvPr/>
        </p:nvSpPr>
        <p:spPr>
          <a:xfrm>
            <a:off x="4863213" y="388994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7" name="TextBox 106"/>
          <p:cNvSpPr txBox="1"/>
          <p:nvPr/>
        </p:nvSpPr>
        <p:spPr>
          <a:xfrm>
            <a:off x="5012702" y="3828199"/>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8" name="TextBox 107"/>
          <p:cNvSpPr txBox="1"/>
          <p:nvPr/>
        </p:nvSpPr>
        <p:spPr>
          <a:xfrm>
            <a:off x="5170855" y="3780838"/>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9" name="TextBox 108"/>
          <p:cNvSpPr txBox="1"/>
          <p:nvPr/>
        </p:nvSpPr>
        <p:spPr>
          <a:xfrm>
            <a:off x="5358469" y="376645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4" name="TextBox 113"/>
          <p:cNvSpPr txBox="1"/>
          <p:nvPr/>
        </p:nvSpPr>
        <p:spPr>
          <a:xfrm>
            <a:off x="5116112" y="406254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5" name="TextBox 114"/>
          <p:cNvSpPr txBox="1"/>
          <p:nvPr/>
        </p:nvSpPr>
        <p:spPr>
          <a:xfrm>
            <a:off x="5046868" y="406714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6" name="TextBox 115"/>
          <p:cNvSpPr txBox="1"/>
          <p:nvPr/>
        </p:nvSpPr>
        <p:spPr>
          <a:xfrm>
            <a:off x="5232052" y="403295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8" name="TextBox 117"/>
          <p:cNvSpPr txBox="1"/>
          <p:nvPr/>
        </p:nvSpPr>
        <p:spPr>
          <a:xfrm>
            <a:off x="5177309" y="387423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5" name="TextBox 124"/>
          <p:cNvSpPr txBox="1"/>
          <p:nvPr/>
        </p:nvSpPr>
        <p:spPr>
          <a:xfrm>
            <a:off x="5341135" y="383750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6" name="TextBox 125"/>
          <p:cNvSpPr txBox="1"/>
          <p:nvPr/>
        </p:nvSpPr>
        <p:spPr>
          <a:xfrm>
            <a:off x="5064203" y="419746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7" name="TextBox 126"/>
          <p:cNvSpPr txBox="1"/>
          <p:nvPr/>
        </p:nvSpPr>
        <p:spPr>
          <a:xfrm>
            <a:off x="5292900" y="41617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Tree>
    <p:extLst>
      <p:ext uri="{BB962C8B-B14F-4D97-AF65-F5344CB8AC3E}">
        <p14:creationId xmlns:p14="http://schemas.microsoft.com/office/powerpoint/2010/main" val="33020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273" dirty="0"/>
              <a:t>Demo</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2"/>
            <a:ext cx="31336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Lets see the online API</a:t>
            </a:r>
          </a:p>
        </p:txBody>
      </p:sp>
    </p:spTree>
    <p:extLst>
      <p:ext uri="{BB962C8B-B14F-4D97-AF65-F5344CB8AC3E}">
        <p14:creationId xmlns:p14="http://schemas.microsoft.com/office/powerpoint/2010/main" val="335624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Publishing your Bot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3057264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Extras</a:t>
            </a:r>
          </a:p>
        </p:txBody>
      </p:sp>
      <p:sp>
        <p:nvSpPr>
          <p:cNvPr id="5" name="Text Placeholder 4"/>
          <p:cNvSpPr>
            <a:spLocks noGrp="1"/>
          </p:cNvSpPr>
          <p:nvPr>
            <p:ph type="body" idx="1"/>
          </p:nvPr>
        </p:nvSpPr>
        <p:spPr/>
        <p:txBody>
          <a:bodyPr/>
          <a:lstStyle/>
          <a:p>
            <a:r>
              <a:rPr lang="en-US" dirty="0"/>
              <a:t>Scorable Dialogs, </a:t>
            </a:r>
            <a:r>
              <a:rPr lang="en-US" dirty="0" err="1"/>
              <a:t>Ngrok</a:t>
            </a:r>
            <a:r>
              <a:rPr lang="en-US" dirty="0"/>
              <a:t>, </a:t>
            </a:r>
            <a:r>
              <a:rPr lang="en-US" dirty="0" err="1"/>
              <a:t>QnA</a:t>
            </a:r>
            <a:r>
              <a:rPr lang="en-US" dirty="0"/>
              <a:t> Maker .. </a:t>
            </a:r>
          </a:p>
        </p:txBody>
      </p:sp>
    </p:spTree>
    <p:extLst>
      <p:ext uri="{BB962C8B-B14F-4D97-AF65-F5344CB8AC3E}">
        <p14:creationId xmlns:p14="http://schemas.microsoft.com/office/powerpoint/2010/main" val="18246614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11493" y="2457873"/>
            <a:ext cx="7815761" cy="2581909"/>
          </a:xfrm>
          <a:prstGeom prst="rect">
            <a:avLst/>
          </a:prstGeom>
        </p:spPr>
      </p:pic>
      <p:sp>
        <p:nvSpPr>
          <p:cNvPr id="2" name="TextBox 1"/>
          <p:cNvSpPr txBox="1"/>
          <p:nvPr/>
        </p:nvSpPr>
        <p:spPr>
          <a:xfrm>
            <a:off x="3929641" y="1038534"/>
            <a:ext cx="3224715" cy="1593027"/>
          </a:xfrm>
          <a:prstGeom prst="rect">
            <a:avLst/>
          </a:prstGeom>
          <a:noFill/>
        </p:spPr>
        <p:txBody>
          <a:bodyPr wrap="none" lIns="179285" tIns="143428" rIns="179285" bIns="143428" rtlCol="0">
            <a:spAutoFit/>
          </a:bodyPr>
          <a:lstStyle/>
          <a:p>
            <a:pPr>
              <a:lnSpc>
                <a:spcPct val="90000"/>
              </a:lnSpc>
              <a:spcAft>
                <a:spcPts val="588"/>
              </a:spcAft>
            </a:pPr>
            <a:r>
              <a:rPr lang="en-US" sz="9411"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5068" y="814428"/>
            <a:ext cx="9217780" cy="5177818"/>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05534" y="2532576"/>
            <a:ext cx="7717714" cy="4272055"/>
          </a:xfrm>
          <a:prstGeom prst="rect">
            <a:avLst/>
          </a:prstGeom>
        </p:spPr>
      </p:pic>
      <p:pic>
        <p:nvPicPr>
          <p:cNvPr id="3" name="Picture 2"/>
          <p:cNvPicPr>
            <a:picLocks noChangeAspect="1"/>
          </p:cNvPicPr>
          <p:nvPr/>
        </p:nvPicPr>
        <p:blipFill>
          <a:blip r:embed="rId3"/>
          <a:stretch>
            <a:fillRect/>
          </a:stretch>
        </p:blipFill>
        <p:spPr>
          <a:xfrm>
            <a:off x="568048" y="590322"/>
            <a:ext cx="2838699" cy="2381146"/>
          </a:xfrm>
          <a:prstGeom prst="rect">
            <a:avLst/>
          </a:prstGeom>
        </p:spPr>
      </p:pic>
      <p:sp>
        <p:nvSpPr>
          <p:cNvPr id="4" name="Rectangle 3"/>
          <p:cNvSpPr/>
          <p:nvPr/>
        </p:nvSpPr>
        <p:spPr bwMode="auto">
          <a:xfrm>
            <a:off x="3854938" y="1785554"/>
            <a:ext cx="2465168" cy="2091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630832" y="3503702"/>
            <a:ext cx="896425" cy="59761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43941" y="2831384"/>
            <a:ext cx="3660401"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err="1">
                <a:ln w="0"/>
                <a:solidFill>
                  <a:schemeClr val="accent1"/>
                </a:solidFill>
                <a:effectLst>
                  <a:outerShdw blurRad="38100" dist="25400" dir="5400000" algn="ctr" rotWithShape="0">
                    <a:srgbClr val="6E747A">
                      <a:alpha val="43000"/>
                    </a:srgbClr>
                  </a:outerShdw>
                </a:effectLst>
              </a:rPr>
              <a:t>BotFramework</a:t>
            </a:r>
            <a:endParaRPr lang="en-US" sz="3529"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40366" y="2128733"/>
            <a:ext cx="3585699" cy="3212189"/>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765"/>
          </a:p>
        </p:txBody>
      </p:sp>
      <p:sp>
        <p:nvSpPr>
          <p:cNvPr id="8" name="TextBox 7"/>
          <p:cNvSpPr txBox="1"/>
          <p:nvPr/>
        </p:nvSpPr>
        <p:spPr>
          <a:xfrm>
            <a:off x="1090962" y="89888"/>
            <a:ext cx="1392803" cy="615516"/>
          </a:xfrm>
          <a:prstGeom prst="rect">
            <a:avLst/>
          </a:prstGeom>
          <a:noFill/>
        </p:spPr>
        <p:txBody>
          <a:bodyPr wrap="non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69239" y="1189495"/>
            <a:ext cx="11653523" cy="4043133"/>
          </a:xfrm>
        </p:spPr>
        <p:txBody>
          <a:bodyPr/>
          <a:lstStyle/>
          <a:p>
            <a:endParaRPr lang="en-US" dirty="0"/>
          </a:p>
          <a:p>
            <a:pPr marL="784338" lvl="2" indent="-560241">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784338" lvl="2" indent="-560241">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784338" lvl="2" indent="-560241">
              <a:buFont typeface="Arial" panose="020B0604020202020204" pitchFamily="34" charset="0"/>
              <a:buChar char="•"/>
            </a:pPr>
            <a:r>
              <a:rPr lang="en-US" dirty="0">
                <a:hlinkClick r:id="rId3"/>
              </a:rPr>
              <a:t>https://github.com/Microsoft/BotBuilder</a:t>
            </a:r>
            <a:r>
              <a:rPr lang="en-US" dirty="0"/>
              <a:t>  - SDK’s has a samples folder </a:t>
            </a:r>
          </a:p>
          <a:p>
            <a:pPr marL="784338" lvl="2" indent="-560241">
              <a:buFont typeface="Arial" panose="020B0604020202020204" pitchFamily="34" charset="0"/>
              <a:buChar char="•"/>
            </a:pPr>
            <a:r>
              <a:rPr lang="en-US" dirty="0">
                <a:hlinkClick r:id="rId4"/>
              </a:rPr>
              <a:t>https://github.com/Microsoft/BotBuilder-Samples</a:t>
            </a:r>
            <a:r>
              <a:rPr lang="en-US" dirty="0"/>
              <a:t> - Different Samples (Skype, Facebook, etc.)</a:t>
            </a:r>
          </a:p>
          <a:p>
            <a:pPr marL="784338" lvl="2" indent="-560241">
              <a:buFont typeface="Arial" panose="020B0604020202020204" pitchFamily="34" charset="0"/>
              <a:buChar char="•"/>
            </a:pPr>
            <a:r>
              <a:rPr lang="en-US" dirty="0">
                <a:hlinkClick r:id="rId5"/>
              </a:rPr>
              <a:t>https://www.luis.ai/Help</a:t>
            </a:r>
            <a:r>
              <a:rPr lang="en-US" dirty="0"/>
              <a:t>  - Training videos and HOL for LUIS</a:t>
            </a:r>
          </a:p>
          <a:p>
            <a:pPr marL="784338" lvl="2" indent="-560241">
              <a:buFont typeface="Arial" panose="020B0604020202020204" pitchFamily="34" charset="0"/>
              <a:buChar char="•"/>
            </a:pPr>
            <a:r>
              <a:rPr lang="en-US" dirty="0">
                <a:hlinkClick r:id="rId6"/>
              </a:rPr>
              <a:t>https://docs.botframework.com/en-us/tools/bot-framework-emulator/</a:t>
            </a:r>
            <a:r>
              <a:rPr lang="en-US" dirty="0"/>
              <a:t>  Emulator download</a:t>
            </a:r>
          </a:p>
          <a:p>
            <a:pPr marL="784338" lvl="2" indent="-560241">
              <a:buFont typeface="Arial" panose="020B0604020202020204" pitchFamily="34" charset="0"/>
              <a:buChar char="•"/>
            </a:pPr>
            <a:r>
              <a:rPr lang="en-US" u="sng" dirty="0">
                <a:hlinkClick r:id="rId7"/>
              </a:rPr>
              <a:t>http://aka.ms/bf-bc-vstemplate</a:t>
            </a:r>
            <a:r>
              <a:rPr lang="en-US" dirty="0"/>
              <a:t>  C# Bot Template</a:t>
            </a:r>
          </a:p>
          <a:p>
            <a:pPr marL="784338" lvl="2" indent="-560241">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784338" lvl="2" indent="-560241">
              <a:buFont typeface="Arial" panose="020B0604020202020204" pitchFamily="34" charset="0"/>
              <a:buChar char="•"/>
            </a:pPr>
            <a:endParaRPr lang="en-US" dirty="0"/>
          </a:p>
          <a:p>
            <a:pPr marL="560241" lvl="1" indent="-560241">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Every company deals with this:</a:t>
            </a:r>
            <a:endParaRPr lang="en-US" sz="2745" dirty="0">
              <a:solidFill>
                <a:schemeClr val="tx1"/>
              </a:solidFill>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FFFF00"/>
                </a:solidFill>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FFFF00"/>
                </a:solidFill>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 name="Title 16"/>
          <p:cNvSpPr txBox="1">
            <a:spLocks/>
          </p:cNvSpPr>
          <p:nvPr/>
        </p:nvSpPr>
        <p:spPr>
          <a:xfrm>
            <a:off x="7505839" y="1642538"/>
            <a:ext cx="3461962" cy="153371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961" dirty="0">
                <a:solidFill>
                  <a:schemeClr val="tx1"/>
                </a:solidFill>
              </a:rPr>
              <a:t>If it is simple and repetitive, it can be coded. Bots can accelerate it</a:t>
            </a:r>
            <a:endParaRPr lang="en-US" sz="1568" dirty="0">
              <a:solidFill>
                <a:schemeClr val="tx1"/>
              </a:solidFill>
            </a:endParaRPr>
          </a:p>
        </p:txBody>
      </p:sp>
    </p:spTree>
    <p:extLst>
      <p:ext uri="{BB962C8B-B14F-4D97-AF65-F5344CB8AC3E}">
        <p14:creationId xmlns:p14="http://schemas.microsoft.com/office/powerpoint/2010/main" val="18660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9452065"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Bot to human hand off: Complete or supervised</a:t>
            </a:r>
            <a:endParaRPr lang="en-US" sz="2745" dirty="0">
              <a:solidFill>
                <a:schemeClr val="tx1"/>
              </a:solidFill>
            </a:endParaRPr>
          </a:p>
        </p:txBody>
      </p:sp>
      <p:sp>
        <p:nvSpPr>
          <p:cNvPr id="8" name="Rectangle 7"/>
          <p:cNvSpPr/>
          <p:nvPr/>
        </p:nvSpPr>
        <p:spPr bwMode="auto">
          <a:xfrm>
            <a:off x="7590041" y="4624233"/>
            <a:ext cx="2315764" cy="141933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spTree>
    <p:extLst>
      <p:ext uri="{BB962C8B-B14F-4D97-AF65-F5344CB8AC3E}">
        <p14:creationId xmlns:p14="http://schemas.microsoft.com/office/powerpoint/2010/main" val="2971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9452065"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Complete bot to human hand off</a:t>
            </a:r>
            <a:endParaRPr lang="en-US" sz="2745" dirty="0">
              <a:solidFill>
                <a:schemeClr val="tx1"/>
              </a:solidFill>
            </a:endParaRPr>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540795" y="3011250"/>
            <a:ext cx="515650" cy="446124"/>
          </a:xfrm>
          <a:prstGeom prst="rect">
            <a:avLst/>
          </a:prstGeom>
        </p:spPr>
      </p:pic>
      <p:sp>
        <p:nvSpPr>
          <p:cNvPr id="13" name="Rectangle: Rounded Corners 12"/>
          <p:cNvSpPr/>
          <p:nvPr/>
        </p:nvSpPr>
        <p:spPr>
          <a:xfrm>
            <a:off x="4377852" y="3011251"/>
            <a:ext cx="3788405" cy="850991"/>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Calibri" panose="020F0502020204030204"/>
              </a:rPr>
              <a:t>Thank you for providing all this information. I have John with me now who will take from here and help you out</a:t>
            </a:r>
          </a:p>
        </p:txBody>
      </p:sp>
      <p:sp>
        <p:nvSpPr>
          <p:cNvPr id="14" name="Rectangle: Rounded Corners 13"/>
          <p:cNvSpPr/>
          <p:nvPr/>
        </p:nvSpPr>
        <p:spPr>
          <a:xfrm>
            <a:off x="4377852" y="4150653"/>
            <a:ext cx="3788405" cy="959453"/>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Calibri" panose="020F0502020204030204"/>
              </a:rPr>
              <a:t>Hello, this is John. I understand your computer won’t power on. Let’s take a look at some service options</a:t>
            </a:r>
          </a:p>
        </p:txBody>
      </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540795" y="4150653"/>
            <a:ext cx="515650" cy="446124"/>
          </a:xfrm>
          <a:prstGeom prst="rect">
            <a:avLst/>
          </a:prstGeom>
        </p:spPr>
      </p:pic>
    </p:spTree>
    <p:extLst>
      <p:ext uri="{BB962C8B-B14F-4D97-AF65-F5344CB8AC3E}">
        <p14:creationId xmlns:p14="http://schemas.microsoft.com/office/powerpoint/2010/main" val="281534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9452065"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Supervised bot to human hand off</a:t>
            </a:r>
            <a:endParaRPr lang="en-US" sz="2745" dirty="0">
              <a:solidFill>
                <a:schemeClr val="tx1"/>
              </a:solidFill>
            </a:endParaRPr>
          </a:p>
        </p:txBody>
      </p:sp>
      <p:sp>
        <p:nvSpPr>
          <p:cNvPr id="8" name="Rectangle: Rounded Corners 7"/>
          <p:cNvSpPr/>
          <p:nvPr/>
        </p:nvSpPr>
        <p:spPr>
          <a:xfrm>
            <a:off x="4206559" y="2451788"/>
            <a:ext cx="4453038" cy="420983"/>
          </a:xfrm>
          <a:prstGeom prst="roundRect">
            <a:avLst/>
          </a:prstGeom>
          <a:solidFill>
            <a:srgbClr val="C7EDFC"/>
          </a:solidFill>
          <a:ln w="12700" cap="flat" cmpd="sng" algn="ctr">
            <a:noFill/>
            <a:prstDash val="solid"/>
            <a:miter lim="800000"/>
          </a:ln>
          <a:effectLst/>
        </p:spPr>
        <p:txBody>
          <a:bodyPr rtlCol="0" anchor="ctr"/>
          <a:lstStyle/>
          <a:p>
            <a:pPr defTabSz="896386">
              <a:defRPr/>
            </a:pPr>
            <a:r>
              <a:rPr lang="en-US" sz="1372" kern="0" dirty="0">
                <a:solidFill>
                  <a:prstClr val="black"/>
                </a:solidFill>
                <a:latin typeface="Calibri" panose="020F0502020204030204"/>
              </a:rPr>
              <a:t>I’ve tried these steps, my computer still won’t turn on</a:t>
            </a:r>
          </a:p>
        </p:txBody>
      </p:sp>
      <p:sp>
        <p:nvSpPr>
          <p:cNvPr id="10" name="Rectangle: Rounded Corners 9"/>
          <p:cNvSpPr/>
          <p:nvPr/>
        </p:nvSpPr>
        <p:spPr>
          <a:xfrm>
            <a:off x="4206559" y="5545830"/>
            <a:ext cx="4453038" cy="420983"/>
          </a:xfrm>
          <a:prstGeom prst="roundRect">
            <a:avLst/>
          </a:prstGeom>
          <a:solidFill>
            <a:srgbClr val="C7EDFC"/>
          </a:solidFill>
          <a:ln w="12700" cap="flat" cmpd="sng" algn="ctr">
            <a:noFill/>
            <a:prstDash val="solid"/>
            <a:miter lim="800000"/>
          </a:ln>
          <a:effectLst/>
        </p:spPr>
        <p:txBody>
          <a:bodyPr rtlCol="0" anchor="ctr"/>
          <a:lstStyle/>
          <a:p>
            <a:pPr defTabSz="896386">
              <a:defRPr/>
            </a:pPr>
            <a:r>
              <a:rPr lang="en-US" sz="1372" kern="0" dirty="0">
                <a:solidFill>
                  <a:prstClr val="black"/>
                </a:solidFill>
                <a:latin typeface="Calibri" panose="020F0502020204030204"/>
              </a:rPr>
              <a:t>Sounds lovely, thank you</a:t>
            </a:r>
          </a:p>
        </p:txBody>
      </p:sp>
      <p:sp>
        <p:nvSpPr>
          <p:cNvPr id="11" name="Rectangle: Rounded Corners 10"/>
          <p:cNvSpPr/>
          <p:nvPr/>
        </p:nvSpPr>
        <p:spPr>
          <a:xfrm>
            <a:off x="3705534" y="4784699"/>
            <a:ext cx="4835753" cy="571976"/>
          </a:xfrm>
          <a:prstGeom prst="roundRect">
            <a:avLst/>
          </a:prstGeom>
          <a:solidFill>
            <a:srgbClr val="F0F4F8"/>
          </a:solidFill>
          <a:ln w="12700" cap="flat" cmpd="sng" algn="ctr">
            <a:noFill/>
            <a:prstDash val="solid"/>
            <a:miter lim="800000"/>
          </a:ln>
          <a:effectLst/>
        </p:spPr>
        <p:txBody>
          <a:bodyPr rtlCol="0" anchor="ctr"/>
          <a:lstStyle/>
          <a:p>
            <a:pPr defTabSz="896386">
              <a:defRPr/>
            </a:pPr>
            <a:r>
              <a:rPr lang="en-US" sz="1372" kern="0" dirty="0">
                <a:solidFill>
                  <a:prstClr val="black"/>
                </a:solidFill>
                <a:latin typeface="Calibri" panose="020F0502020204030204"/>
              </a:rPr>
              <a:t>I suggest us to request a hardware service. We can have one of our service engineers look at your computer</a:t>
            </a:r>
          </a:p>
        </p:txBody>
      </p:sp>
      <p:sp>
        <p:nvSpPr>
          <p:cNvPr id="18" name="Rectangle: Rounded Corners 17"/>
          <p:cNvSpPr/>
          <p:nvPr/>
        </p:nvSpPr>
        <p:spPr>
          <a:xfrm>
            <a:off x="3705534" y="3061925"/>
            <a:ext cx="4916934" cy="1533618"/>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i="1" kern="0" dirty="0">
                <a:solidFill>
                  <a:srgbClr val="FF0000"/>
                </a:solidFill>
                <a:latin typeface="Calibri" panose="020F0502020204030204"/>
              </a:rPr>
              <a:t>Note to operator: It sounds like the user will need hardware replacement, what next step should I take?</a:t>
            </a:r>
          </a:p>
        </p:txBody>
      </p:sp>
      <p:sp>
        <p:nvSpPr>
          <p:cNvPr id="19" name="Flowchart: Terminator 18"/>
          <p:cNvSpPr/>
          <p:nvPr/>
        </p:nvSpPr>
        <p:spPr>
          <a:xfrm>
            <a:off x="3827954" y="3823058"/>
            <a:ext cx="1499731" cy="657148"/>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Calibri" panose="020F0502020204030204"/>
              </a:rPr>
              <a:t>Apologize to user</a:t>
            </a:r>
          </a:p>
        </p:txBody>
      </p:sp>
      <p:sp>
        <p:nvSpPr>
          <p:cNvPr id="20" name="Flowchart: Terminator 19"/>
          <p:cNvSpPr/>
          <p:nvPr/>
        </p:nvSpPr>
        <p:spPr>
          <a:xfrm>
            <a:off x="5450106" y="3823058"/>
            <a:ext cx="1499731" cy="657148"/>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Calibri" panose="020F0502020204030204"/>
              </a:rPr>
              <a:t>Suggest hardware service</a:t>
            </a:r>
          </a:p>
        </p:txBody>
      </p:sp>
      <p:sp>
        <p:nvSpPr>
          <p:cNvPr id="21" name="Flowchart: Terminator 20"/>
          <p:cNvSpPr/>
          <p:nvPr/>
        </p:nvSpPr>
        <p:spPr>
          <a:xfrm>
            <a:off x="7078372" y="3823059"/>
            <a:ext cx="1499731" cy="657148"/>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Calibri" panose="020F0502020204030204"/>
              </a:rPr>
              <a:t>Let me type</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971342" y="3061926"/>
            <a:ext cx="515650" cy="446124"/>
          </a:xfrm>
          <a:prstGeom prst="rect">
            <a:avLst/>
          </a:prstGeom>
        </p:spPr>
      </p:pic>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971342" y="4784699"/>
            <a:ext cx="515650" cy="446124"/>
          </a:xfrm>
          <a:prstGeom prst="rect">
            <a:avLst/>
          </a:prstGeom>
        </p:spPr>
      </p:pic>
    </p:spTree>
    <p:extLst>
      <p:ext uri="{BB962C8B-B14F-4D97-AF65-F5344CB8AC3E}">
        <p14:creationId xmlns:p14="http://schemas.microsoft.com/office/powerpoint/2010/main" val="29822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Facts</a:t>
            </a:r>
          </a:p>
        </p:txBody>
      </p:sp>
    </p:spTree>
    <p:extLst>
      <p:ext uri="{BB962C8B-B14F-4D97-AF65-F5344CB8AC3E}">
        <p14:creationId xmlns:p14="http://schemas.microsoft.com/office/powerpoint/2010/main" val="11122587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#1: Users love buttons</a:t>
            </a:r>
          </a:p>
        </p:txBody>
      </p:sp>
      <p:sp>
        <p:nvSpPr>
          <p:cNvPr id="4" name="Text Placeholder 5"/>
          <p:cNvSpPr>
            <a:spLocks noGrp="1"/>
          </p:cNvSpPr>
          <p:nvPr>
            <p:ph type="body" sz="quarter" idx="10"/>
          </p:nvPr>
        </p:nvSpPr>
        <p:spPr>
          <a:xfrm>
            <a:off x="125619" y="1710852"/>
            <a:ext cx="11653523" cy="2884504"/>
          </a:xfrm>
        </p:spPr>
        <p:txBody>
          <a:bodyPr/>
          <a:lstStyle/>
          <a:p>
            <a:r>
              <a:rPr lang="pt-BR" sz="2745" dirty="0"/>
              <a:t>When given the choice of rich controls, text and voice, user will choose:</a:t>
            </a:r>
          </a:p>
          <a:p>
            <a:endParaRPr lang="pt-BR" sz="2745" dirty="0"/>
          </a:p>
          <a:p>
            <a:pPr marL="448193" indent="-448193">
              <a:buFont typeface="Arial" panose="020B0604020202020204" pitchFamily="34" charset="0"/>
              <a:buChar char="•"/>
            </a:pPr>
            <a:r>
              <a:rPr lang="pt-BR" sz="2745" dirty="0"/>
              <a:t>UI Controls first</a:t>
            </a:r>
          </a:p>
          <a:p>
            <a:pPr marL="448193" indent="-448193">
              <a:buFont typeface="Arial" panose="020B0604020202020204" pitchFamily="34" charset="0"/>
              <a:buChar char="•"/>
            </a:pPr>
            <a:r>
              <a:rPr lang="pt-BR" sz="2745" dirty="0"/>
              <a:t>Text second</a:t>
            </a:r>
          </a:p>
          <a:p>
            <a:pPr marL="448193" indent="-448193">
              <a:buFont typeface="Arial" panose="020B0604020202020204" pitchFamily="34" charset="0"/>
              <a:buChar char="•"/>
            </a:pPr>
            <a:r>
              <a:rPr lang="pt-BR" sz="2745" dirty="0"/>
              <a:t>Voice third, only if options above aren’t possible (e.g. Driving a car)</a:t>
            </a:r>
            <a:endParaRPr lang="en-US" sz="2745" dirty="0"/>
          </a:p>
          <a:p>
            <a:endParaRPr lang="pt-BR" sz="2745" dirty="0"/>
          </a:p>
        </p:txBody>
      </p:sp>
    </p:spTree>
    <p:extLst>
      <p:ext uri="{BB962C8B-B14F-4D97-AF65-F5344CB8AC3E}">
        <p14:creationId xmlns:p14="http://schemas.microsoft.com/office/powerpoint/2010/main" val="221192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#2: Users never say things the way you expect</a:t>
            </a:r>
          </a:p>
        </p:txBody>
      </p:sp>
      <p:pic>
        <p:nvPicPr>
          <p:cNvPr id="5" name="Picture 4"/>
          <p:cNvPicPr>
            <a:picLocks noChangeAspect="1"/>
          </p:cNvPicPr>
          <p:nvPr/>
        </p:nvPicPr>
        <p:blipFill>
          <a:blip r:embed="rId3"/>
          <a:stretch>
            <a:fillRect/>
          </a:stretch>
        </p:blipFill>
        <p:spPr>
          <a:xfrm>
            <a:off x="348984" y="1785554"/>
            <a:ext cx="11192906" cy="2913381"/>
          </a:xfrm>
          <a:prstGeom prst="rect">
            <a:avLst/>
          </a:prstGeom>
        </p:spPr>
      </p:pic>
      <p:sp>
        <p:nvSpPr>
          <p:cNvPr id="7" name="Text Placeholder 5"/>
          <p:cNvSpPr>
            <a:spLocks noGrp="1"/>
          </p:cNvSpPr>
          <p:nvPr>
            <p:ph type="body" sz="quarter" idx="10"/>
          </p:nvPr>
        </p:nvSpPr>
        <p:spPr>
          <a:xfrm>
            <a:off x="335022" y="5304611"/>
            <a:ext cx="11653523" cy="561211"/>
          </a:xfrm>
        </p:spPr>
        <p:txBody>
          <a:bodyPr/>
          <a:lstStyle/>
          <a:p>
            <a:r>
              <a:rPr lang="pt-BR" sz="2745" dirty="0"/>
              <a:t>As you model your NLP, make sure you’re being realistic</a:t>
            </a:r>
            <a:endParaRPr lang="en-US" sz="2745" dirty="0"/>
          </a:p>
        </p:txBody>
      </p:sp>
    </p:spTree>
    <p:extLst>
      <p:ext uri="{BB962C8B-B14F-4D97-AF65-F5344CB8AC3E}">
        <p14:creationId xmlns:p14="http://schemas.microsoft.com/office/powerpoint/2010/main" val="186525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495"/>
            <a:ext cx="11653523" cy="5238483"/>
          </a:xfrm>
        </p:spPr>
        <p:txBody>
          <a:bodyPr/>
          <a:lstStyle/>
          <a:p>
            <a:r>
              <a:rPr lang="en-US" dirty="0"/>
              <a:t>Bot Framework Overview</a:t>
            </a:r>
          </a:p>
          <a:p>
            <a:r>
              <a:rPr lang="en-US" dirty="0"/>
              <a:t>Setup Installs Basic Bots</a:t>
            </a:r>
          </a:p>
          <a:p>
            <a:r>
              <a:rPr lang="en-US" dirty="0"/>
              <a:t>Understanding Dialogs</a:t>
            </a:r>
          </a:p>
          <a:p>
            <a:r>
              <a:rPr lang="en-US" dirty="0"/>
              <a:t>Form Flow</a:t>
            </a:r>
          </a:p>
          <a:p>
            <a:r>
              <a:rPr lang="en-US" dirty="0"/>
              <a:t>Carousels Cards and Adaptive Cards</a:t>
            </a:r>
          </a:p>
          <a:p>
            <a:r>
              <a:rPr lang="en-US" dirty="0"/>
              <a:t>Intent Dialogs – Natural Language Processing</a:t>
            </a:r>
          </a:p>
          <a:p>
            <a:r>
              <a:rPr lang="en-US" dirty="0"/>
              <a:t>Cognitive Services</a:t>
            </a:r>
          </a:p>
          <a:p>
            <a:r>
              <a:rPr lang="en-US" dirty="0"/>
              <a:t>Channels and </a:t>
            </a:r>
            <a:r>
              <a:rPr lang="en-US" dirty="0" err="1"/>
              <a:t>Publising</a:t>
            </a:r>
            <a:endParaRPr lang="en-US" dirty="0"/>
          </a:p>
          <a:p>
            <a:r>
              <a:rPr lang="en-US" dirty="0"/>
              <a:t>Extras</a:t>
            </a:r>
          </a:p>
          <a:p>
            <a:endParaRPr lang="en-US" dirty="0"/>
          </a:p>
          <a:p>
            <a:pPr marL="0" indent="0">
              <a:buNone/>
            </a:pPr>
            <a:endParaRPr lang="en-US" dirty="0"/>
          </a:p>
        </p:txBody>
      </p:sp>
      <p:sp>
        <p:nvSpPr>
          <p:cNvPr id="3" name="Title 2"/>
          <p:cNvSpPr>
            <a:spLocks noGrp="1"/>
          </p:cNvSpPr>
          <p:nvPr>
            <p:ph type="title" idx="4294967295"/>
          </p:nvPr>
        </p:nvSpPr>
        <p:spPr>
          <a:xfrm>
            <a:off x="536923" y="289958"/>
            <a:ext cx="11655078" cy="899537"/>
          </a:xfrm>
        </p:spPr>
        <p:txBody>
          <a:bodyPr/>
          <a:lstStyle/>
          <a:p>
            <a:r>
              <a:rPr lang="en-US" dirty="0"/>
              <a:t>Agenda</a:t>
            </a:r>
          </a:p>
        </p:txBody>
      </p:sp>
      <p:pic>
        <p:nvPicPr>
          <p:cNvPr id="4" name="Picture 3"/>
          <p:cNvPicPr>
            <a:picLocks noChangeAspect="1"/>
          </p:cNvPicPr>
          <p:nvPr/>
        </p:nvPicPr>
        <p:blipFill>
          <a:blip r:embed="rId2"/>
          <a:stretch>
            <a:fillRect/>
          </a:stretch>
        </p:blipFill>
        <p:spPr>
          <a:xfrm>
            <a:off x="9009381" y="4026617"/>
            <a:ext cx="2679937" cy="2502519"/>
          </a:xfrm>
          <a:prstGeom prst="rect">
            <a:avLst/>
          </a:prstGeom>
        </p:spPr>
      </p:pic>
    </p:spTree>
    <p:extLst>
      <p:ext uri="{BB962C8B-B14F-4D97-AF65-F5344CB8AC3E}">
        <p14:creationId xmlns:p14="http://schemas.microsoft.com/office/powerpoint/2010/main" val="17341544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#3: Search can do wonders for bots</a:t>
            </a:r>
          </a:p>
        </p:txBody>
      </p:sp>
      <p:sp>
        <p:nvSpPr>
          <p:cNvPr id="6" name="TextBox 5"/>
          <p:cNvSpPr txBox="1"/>
          <p:nvPr/>
        </p:nvSpPr>
        <p:spPr>
          <a:xfrm>
            <a:off x="276533" y="1636151"/>
            <a:ext cx="11337808" cy="403106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1961" b="1" kern="0" dirty="0">
                <a:solidFill>
                  <a:srgbClr val="353535"/>
                </a:solidFill>
                <a:latin typeface="Segoe UI Light"/>
              </a:rPr>
              <a:t>QnAMaker.ai: </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Super low friction way of creating a Q&amp;A bot</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Built in web and document crawler: Parses data and builds the QnA easily</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Not great for too many records</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Not great for deep level customization of the experience</a:t>
            </a:r>
          </a:p>
          <a:p>
            <a:pPr marL="457183" lvl="2"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Azure Search:</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Can work with millions of records like a breeze</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Works with different document formats and data sources</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Takes more effort to prepare/code/fine-tune</a:t>
            </a: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#4: Not all bots need to have conversations</a:t>
            </a:r>
          </a:p>
        </p:txBody>
      </p:sp>
      <p:sp>
        <p:nvSpPr>
          <p:cNvPr id="6" name="TextBox 5"/>
          <p:cNvSpPr txBox="1"/>
          <p:nvPr/>
        </p:nvSpPr>
        <p:spPr>
          <a:xfrm>
            <a:off x="269239" y="1561449"/>
            <a:ext cx="11198016" cy="472503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Sometimes buttons do everything you need. </a:t>
            </a: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Avoid the engineer’s urge to complicate simple things</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622062" lvl="6"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622062" lvl="6"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622062" lvl="6"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285917" lvl="6" defTabSz="896386">
              <a:lnSpc>
                <a:spcPct val="90000"/>
              </a:lnSpc>
              <a:spcAft>
                <a:spcPts val="588"/>
              </a:spcAft>
              <a:defRPr/>
            </a:pPr>
            <a:r>
              <a:rPr lang="pt-BR" sz="1961" b="1" kern="0" dirty="0">
                <a:solidFill>
                  <a:srgbClr val="353535"/>
                </a:solidFill>
                <a:latin typeface="Segoe UI Light"/>
              </a:rPr>
              <a:t>Your business requirement is </a:t>
            </a:r>
            <a:r>
              <a:rPr lang="pt-BR" sz="1961" b="1" kern="0" dirty="0">
                <a:solidFill>
                  <a:srgbClr val="FF0000"/>
                </a:solidFill>
                <a:latin typeface="Segoe UI Light"/>
              </a:rPr>
              <a:t>NOT</a:t>
            </a:r>
            <a:r>
              <a:rPr lang="pt-BR" sz="1961" b="1" kern="0" dirty="0">
                <a:solidFill>
                  <a:srgbClr val="353535"/>
                </a:solidFill>
                <a:latin typeface="Segoe UI Light"/>
              </a:rPr>
              <a:t> to pass the Turing Test: It is to </a:t>
            </a:r>
            <a:r>
              <a:rPr lang="pt-BR" sz="1961" b="1" u="sng" kern="0" dirty="0">
                <a:solidFill>
                  <a:srgbClr val="353535"/>
                </a:solidFill>
                <a:latin typeface="Segoe UI Light"/>
              </a:rPr>
              <a:t>solve your user’s problem</a:t>
            </a:r>
            <a:r>
              <a:rPr lang="pt-BR" sz="1961" b="1" kern="0" dirty="0">
                <a:solidFill>
                  <a:srgbClr val="353535"/>
                </a:solidFill>
                <a:latin typeface="Segoe UI Light"/>
              </a:rPr>
              <a:t>!</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0" lvl="1"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p:txBody>
      </p:sp>
      <p:pic>
        <p:nvPicPr>
          <p:cNvPr id="5" name="Picture 2" descr="https://paw.princeton.edu/sites/default/files/images/content/Turing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53" y="2821659"/>
            <a:ext cx="2046181" cy="276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63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36290" y="2896571"/>
            <a:ext cx="2099668" cy="96520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dirty="0">
                <a:solidFill>
                  <a:schemeClr val="bg1"/>
                </a:solidFill>
                <a:latin typeface="+mj-lt"/>
                <a:ea typeface="Segoe UI" pitchFamily="34" charset="0"/>
                <a:cs typeface="Segoe UI" pitchFamily="34" charset="0"/>
              </a:rPr>
              <a:t>Your bot code</a:t>
            </a:r>
          </a:p>
        </p:txBody>
      </p:sp>
      <p:sp>
        <p:nvSpPr>
          <p:cNvPr id="4" name="Rectangle 3"/>
          <p:cNvSpPr/>
          <p:nvPr/>
        </p:nvSpPr>
        <p:spPr>
          <a:xfrm>
            <a:off x="3965759" y="4861193"/>
            <a:ext cx="4805436" cy="1663894"/>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765" kern="0" dirty="0">
              <a:solidFill>
                <a:schemeClr val="bg1"/>
              </a:solidFill>
            </a:endParaRPr>
          </a:p>
        </p:txBody>
      </p:sp>
      <p:sp>
        <p:nvSpPr>
          <p:cNvPr id="5" name="Rectangle 4"/>
          <p:cNvSpPr/>
          <p:nvPr/>
        </p:nvSpPr>
        <p:spPr>
          <a:xfrm>
            <a:off x="522065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Entity</a:t>
            </a:r>
            <a:br>
              <a:rPr lang="en-US" sz="1176" kern="0" dirty="0">
                <a:solidFill>
                  <a:schemeClr val="bg1"/>
                </a:solidFill>
                <a:cs typeface="Segoe UI Light" panose="020B0502040204020203" pitchFamily="34" charset="0"/>
              </a:rPr>
            </a:br>
            <a:r>
              <a:rPr lang="en-US" sz="1176" kern="0" dirty="0">
                <a:solidFill>
                  <a:schemeClr val="bg1"/>
                </a:solidFill>
                <a:cs typeface="Segoe UI Light" panose="020B0502040204020203" pitchFamily="34" charset="0"/>
              </a:rPr>
              <a:t>Extraction</a:t>
            </a:r>
          </a:p>
        </p:txBody>
      </p:sp>
      <p:sp>
        <p:nvSpPr>
          <p:cNvPr id="6" name="Rectangle 5"/>
          <p:cNvSpPr/>
          <p:nvPr/>
        </p:nvSpPr>
        <p:spPr>
          <a:xfrm>
            <a:off x="4182592"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Speech</a:t>
            </a:r>
          </a:p>
        </p:txBody>
      </p:sp>
      <p:sp>
        <p:nvSpPr>
          <p:cNvPr id="7" name="Rectangle 6"/>
          <p:cNvSpPr/>
          <p:nvPr/>
        </p:nvSpPr>
        <p:spPr>
          <a:xfrm>
            <a:off x="6258723"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Vision/Face</a:t>
            </a:r>
          </a:p>
        </p:txBody>
      </p:sp>
      <p:sp>
        <p:nvSpPr>
          <p:cNvPr id="8" name="Rectangle 7"/>
          <p:cNvSpPr/>
          <p:nvPr/>
        </p:nvSpPr>
        <p:spPr>
          <a:xfrm>
            <a:off x="4182592"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Natural Language</a:t>
            </a:r>
          </a:p>
        </p:txBody>
      </p:sp>
      <p:sp>
        <p:nvSpPr>
          <p:cNvPr id="9" name="Rectangle 8"/>
          <p:cNvSpPr/>
          <p:nvPr/>
        </p:nvSpPr>
        <p:spPr>
          <a:xfrm>
            <a:off x="522065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Translation</a:t>
            </a:r>
          </a:p>
        </p:txBody>
      </p:sp>
      <p:sp>
        <p:nvSpPr>
          <p:cNvPr id="10" name="Rectangle 9"/>
          <p:cNvSpPr/>
          <p:nvPr/>
        </p:nvSpPr>
        <p:spPr>
          <a:xfrm>
            <a:off x="5165162" y="4509732"/>
            <a:ext cx="2638864" cy="333617"/>
          </a:xfrm>
          <a:prstGeom prst="rect">
            <a:avLst/>
          </a:prstGeom>
        </p:spPr>
        <p:txBody>
          <a:bodyPr wrap="none">
            <a:spAutoFit/>
          </a:bodyPr>
          <a:lstStyle/>
          <a:p>
            <a:pPr algn="ctr" defTabSz="896215">
              <a:defRPr/>
            </a:pPr>
            <a:r>
              <a:rPr lang="en-US" sz="1568" kern="0" dirty="0">
                <a:solidFill>
                  <a:schemeClr val="tx1">
                    <a:lumMod val="50000"/>
                  </a:schemeClr>
                </a:solidFill>
                <a:cs typeface="Segoe UI Light" panose="020B0502040204020203" pitchFamily="34" charset="0"/>
              </a:rPr>
              <a:t>+ </a:t>
            </a:r>
            <a:r>
              <a:rPr lang="en-US" sz="1568" kern="0">
                <a:solidFill>
                  <a:schemeClr val="tx1">
                    <a:lumMod val="50000"/>
                  </a:schemeClr>
                </a:solidFill>
                <a:cs typeface="Segoe UI Light" panose="020B0502040204020203" pitchFamily="34" charset="0"/>
              </a:rPr>
              <a:t>Microsoft Cognitive </a:t>
            </a:r>
            <a:r>
              <a:rPr lang="en-US" sz="1568" kern="0" dirty="0">
                <a:solidFill>
                  <a:schemeClr val="tx1">
                    <a:lumMod val="50000"/>
                  </a:schemeClr>
                </a:solidFill>
                <a:cs typeface="Segoe UI Light" panose="020B0502040204020203" pitchFamily="34" charset="0"/>
              </a:rPr>
              <a:t>Services</a:t>
            </a:r>
          </a:p>
        </p:txBody>
      </p:sp>
      <p:sp>
        <p:nvSpPr>
          <p:cNvPr id="11" name="Rectangle 10"/>
          <p:cNvSpPr/>
          <p:nvPr/>
        </p:nvSpPr>
        <p:spPr>
          <a:xfrm>
            <a:off x="6258723"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Search</a:t>
            </a:r>
          </a:p>
        </p:txBody>
      </p:sp>
      <p:sp>
        <p:nvSpPr>
          <p:cNvPr id="12" name="Rectangle 11"/>
          <p:cNvSpPr/>
          <p:nvPr/>
        </p:nvSpPr>
        <p:spPr>
          <a:xfrm>
            <a:off x="729678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Emotion</a:t>
            </a:r>
          </a:p>
        </p:txBody>
      </p:sp>
      <p:sp>
        <p:nvSpPr>
          <p:cNvPr id="13" name="Rectangle 12"/>
          <p:cNvSpPr/>
          <p:nvPr/>
        </p:nvSpPr>
        <p:spPr>
          <a:xfrm>
            <a:off x="729678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Knowledge API</a:t>
            </a:r>
          </a:p>
        </p:txBody>
      </p:sp>
      <p:sp>
        <p:nvSpPr>
          <p:cNvPr id="14" name="Rectangle 13"/>
          <p:cNvSpPr/>
          <p:nvPr/>
        </p:nvSpPr>
        <p:spPr>
          <a:xfrm>
            <a:off x="8264533" y="5283554"/>
            <a:ext cx="434734" cy="514756"/>
          </a:xfrm>
          <a:prstGeom prst="rect">
            <a:avLst/>
          </a:prstGeom>
        </p:spPr>
        <p:txBody>
          <a:bodyPr wrap="none">
            <a:spAutoFit/>
          </a:bodyPr>
          <a:lstStyle/>
          <a:p>
            <a:pPr defTabSz="896215">
              <a:defRPr/>
            </a:pPr>
            <a:r>
              <a:rPr lang="en-US" sz="2745" b="1" kern="0" dirty="0">
                <a:solidFill>
                  <a:schemeClr val="accent1">
                    <a:lumMod val="75000"/>
                  </a:schemeClr>
                </a:solidFill>
                <a:cs typeface="Segoe UI Light" panose="020B0502040204020203" pitchFamily="34" charset="0"/>
              </a:rPr>
              <a:t>…</a:t>
            </a:r>
            <a:endParaRPr lang="en-US" sz="2745" b="1" kern="0" dirty="0">
              <a:solidFill>
                <a:schemeClr val="accent1">
                  <a:lumMod val="75000"/>
                </a:schemeClr>
              </a:solidFill>
            </a:endParaRPr>
          </a:p>
        </p:txBody>
      </p:sp>
      <p:sp>
        <p:nvSpPr>
          <p:cNvPr id="15" name="Rectangle 14"/>
          <p:cNvSpPr/>
          <p:nvPr/>
        </p:nvSpPr>
        <p:spPr>
          <a:xfrm>
            <a:off x="3934113" y="2249858"/>
            <a:ext cx="4805436" cy="131785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568" kern="0" dirty="0">
              <a:solidFill>
                <a:schemeClr val="bg1"/>
              </a:solidFill>
              <a:cs typeface="Segoe UI Light" panose="020B0502040204020203" pitchFamily="34" charset="0"/>
            </a:endParaRPr>
          </a:p>
          <a:p>
            <a:pPr algn="ctr" defTabSz="896215">
              <a:defRPr/>
            </a:pPr>
            <a:r>
              <a:rPr lang="en-US" sz="1568" kern="0" dirty="0">
                <a:solidFill>
                  <a:schemeClr val="bg1"/>
                </a:solidFill>
                <a:cs typeface="Segoe UI Light" panose="020B0502040204020203" pitchFamily="34" charset="0"/>
              </a:rPr>
              <a:t>Message input &lt;&gt; output</a:t>
            </a:r>
          </a:p>
          <a:p>
            <a:pPr algn="ctr" defTabSz="896215">
              <a:defRPr/>
            </a:pPr>
            <a:r>
              <a:rPr lang="pt-BR" sz="1568" kern="0" dirty="0">
                <a:solidFill>
                  <a:schemeClr val="bg1"/>
                </a:solidFill>
                <a:cs typeface="Segoe UI Light" panose="020B0502040204020203" pitchFamily="34" charset="0"/>
              </a:rPr>
              <a:t>S</a:t>
            </a:r>
            <a:r>
              <a:rPr lang="en-US" sz="1568" kern="0" dirty="0" err="1">
                <a:solidFill>
                  <a:schemeClr val="bg1"/>
                </a:solidFill>
                <a:cs typeface="Segoe UI Light" panose="020B0502040204020203" pitchFamily="34" charset="0"/>
              </a:rPr>
              <a:t>tate</a:t>
            </a:r>
            <a:r>
              <a:rPr lang="en-US" sz="1568" kern="0" dirty="0">
                <a:solidFill>
                  <a:schemeClr val="bg1"/>
                </a:solidFill>
                <a:cs typeface="Segoe UI Light" panose="020B0502040204020203" pitchFamily="34" charset="0"/>
              </a:rPr>
              <a:t> Management</a:t>
            </a:r>
          </a:p>
          <a:p>
            <a:pPr defTabSz="896215">
              <a:defRPr/>
            </a:pPr>
            <a:endParaRPr lang="en-US" sz="1765" kern="0" dirty="0">
              <a:solidFill>
                <a:schemeClr val="bg1"/>
              </a:solidFill>
              <a:cs typeface="Segoe UI Light" panose="020B0502040204020203" pitchFamily="34" charset="0"/>
            </a:endParaRPr>
          </a:p>
        </p:txBody>
      </p:sp>
      <p:sp>
        <p:nvSpPr>
          <p:cNvPr id="16" name="TextBox 15"/>
          <p:cNvSpPr txBox="1"/>
          <p:nvPr/>
        </p:nvSpPr>
        <p:spPr>
          <a:xfrm>
            <a:off x="5185440" y="1839797"/>
            <a:ext cx="2310483" cy="331899"/>
          </a:xfrm>
          <a:prstGeom prst="rect">
            <a:avLst/>
          </a:prstGeom>
          <a:noFill/>
        </p:spPr>
        <p:txBody>
          <a:bodyPr wrap="square" rtlCol="0">
            <a:spAutoFit/>
          </a:bodyPr>
          <a:lstStyle/>
          <a:p>
            <a:pPr defTabSz="896215">
              <a:defRPr/>
            </a:pPr>
            <a:r>
              <a:rPr lang="en-US" sz="1568" kern="0" dirty="0">
                <a:solidFill>
                  <a:schemeClr val="tx1">
                    <a:lumMod val="50000"/>
                  </a:schemeClr>
                </a:solidFill>
                <a:cs typeface="Segoe UI Light" panose="020B0502040204020203" pitchFamily="34" charset="0"/>
              </a:rPr>
              <a:t>Bot Connector Service</a:t>
            </a:r>
          </a:p>
        </p:txBody>
      </p:sp>
      <p:sp>
        <p:nvSpPr>
          <p:cNvPr id="17" name="TextBox 16"/>
          <p:cNvSpPr txBox="1"/>
          <p:nvPr/>
        </p:nvSpPr>
        <p:spPr>
          <a:xfrm>
            <a:off x="8870289" y="871822"/>
            <a:ext cx="2707793" cy="333617"/>
          </a:xfrm>
          <a:prstGeom prst="rect">
            <a:avLst/>
          </a:prstGeom>
          <a:noFill/>
        </p:spPr>
        <p:txBody>
          <a:bodyPr wrap="none" rtlCol="0">
            <a:spAutoFit/>
          </a:bodyPr>
          <a:lstStyle/>
          <a:p>
            <a:pPr defTabSz="896215">
              <a:defRPr/>
            </a:pPr>
            <a:r>
              <a:rPr lang="en-US" sz="1568" kern="0" dirty="0">
                <a:solidFill>
                  <a:schemeClr val="tx1">
                    <a:lumMod val="50000"/>
                  </a:schemeClr>
                </a:solidFill>
                <a:cs typeface="Segoe UI Light" panose="020B0502040204020203" pitchFamily="34" charset="0"/>
              </a:rPr>
              <a:t>Conversation Canvas/Channels</a:t>
            </a:r>
          </a:p>
        </p:txBody>
      </p:sp>
      <p:sp>
        <p:nvSpPr>
          <p:cNvPr id="18" name="Rectangle 17"/>
          <p:cNvSpPr/>
          <p:nvPr/>
        </p:nvSpPr>
        <p:spPr>
          <a:xfrm>
            <a:off x="9209623" y="5960082"/>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sp>
        <p:nvSpPr>
          <p:cNvPr id="19" name="Rectangle 18"/>
          <p:cNvSpPr/>
          <p:nvPr/>
        </p:nvSpPr>
        <p:spPr>
          <a:xfrm>
            <a:off x="9285583" y="6039850"/>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sp>
        <p:nvSpPr>
          <p:cNvPr id="20" name="Rectangle 19"/>
          <p:cNvSpPr/>
          <p:nvPr/>
        </p:nvSpPr>
        <p:spPr>
          <a:xfrm>
            <a:off x="9356648" y="6166518"/>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cxnSp>
        <p:nvCxnSpPr>
          <p:cNvPr id="21" name="Straight Arrow Connector 20"/>
          <p:cNvCxnSpPr/>
          <p:nvPr/>
        </p:nvCxnSpPr>
        <p:spPr>
          <a:xfrm>
            <a:off x="6543772" y="3760223"/>
            <a:ext cx="0" cy="81274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24229" y="3667092"/>
            <a:ext cx="1122882" cy="1194102"/>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04312" y="3282105"/>
            <a:ext cx="122980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686124" y="3861775"/>
            <a:ext cx="0" cy="1071486"/>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28669" y="4942340"/>
            <a:ext cx="2614865" cy="15827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dirty="0">
                <a:solidFill>
                  <a:schemeClr val="bg1"/>
                </a:solidFill>
                <a:latin typeface="+mj-lt"/>
                <a:ea typeface="Segoe UI" pitchFamily="34" charset="0"/>
                <a:cs typeface="Segoe UI" pitchFamily="34" charset="0"/>
              </a:rPr>
              <a:t>Other services, APIs,</a:t>
            </a:r>
          </a:p>
          <a:p>
            <a:pPr algn="ctr" defTabSz="895515">
              <a:defRPr/>
            </a:pPr>
            <a:r>
              <a:rPr lang="en-US" sz="1765" kern="0" dirty="0">
                <a:solidFill>
                  <a:schemeClr val="bg1"/>
                </a:solidFill>
                <a:latin typeface="+mj-lt"/>
                <a:ea typeface="Segoe UI" pitchFamily="34" charset="0"/>
                <a:cs typeface="Segoe UI" pitchFamily="34" charset="0"/>
              </a:rPr>
              <a:t>Databases, Azure Machine Learning, Azure Search, </a:t>
            </a:r>
            <a:r>
              <a:rPr lang="en-US" sz="1765" kern="0" dirty="0" err="1">
                <a:solidFill>
                  <a:schemeClr val="bg1"/>
                </a:solidFill>
                <a:latin typeface="+mj-lt"/>
                <a:ea typeface="Segoe UI" pitchFamily="34" charset="0"/>
                <a:cs typeface="Segoe UI" pitchFamily="34" charset="0"/>
              </a:rPr>
              <a:t>etc</a:t>
            </a:r>
            <a:r>
              <a:rPr lang="is-IS" sz="1765" kern="0" dirty="0">
                <a:solidFill>
                  <a:schemeClr val="bg1"/>
                </a:solidFill>
                <a:latin typeface="+mj-lt"/>
                <a:ea typeface="Segoe UI" pitchFamily="34" charset="0"/>
                <a:cs typeface="Segoe UI" pitchFamily="34" charset="0"/>
              </a:rPr>
              <a:t>…</a:t>
            </a:r>
            <a:endParaRPr lang="en-US" sz="1765" kern="0" dirty="0">
              <a:solidFill>
                <a:schemeClr val="bg1"/>
              </a:solidFill>
              <a:latin typeface="+mj-lt"/>
              <a:ea typeface="Segoe UI" pitchFamily="34" charset="0"/>
              <a:cs typeface="Segoe UI" pitchFamily="34" charset="0"/>
            </a:endParaRPr>
          </a:p>
        </p:txBody>
      </p:sp>
      <p:sp>
        <p:nvSpPr>
          <p:cNvPr id="27" name="TextBox 26"/>
          <p:cNvSpPr txBox="1"/>
          <p:nvPr/>
        </p:nvSpPr>
        <p:spPr>
          <a:xfrm>
            <a:off x="2748596" y="3296048"/>
            <a:ext cx="1735538" cy="271554"/>
          </a:xfrm>
          <a:prstGeom prst="rect">
            <a:avLst/>
          </a:prstGeom>
          <a:noFill/>
        </p:spPr>
        <p:txBody>
          <a:bodyPr wrap="square" rtlCol="0">
            <a:spAutoFit/>
          </a:bodyPr>
          <a:lstStyle/>
          <a:p>
            <a:pPr defTabSz="896215">
              <a:defRPr/>
            </a:pPr>
            <a:r>
              <a:rPr lang="en-US" sz="1176" kern="0" dirty="0">
                <a:solidFill>
                  <a:schemeClr val="tx1">
                    <a:lumMod val="50000"/>
                  </a:schemeClr>
                </a:solidFill>
                <a:cs typeface="Segoe UI Light" panose="020B0502040204020203" pitchFamily="34" charset="0"/>
              </a:rPr>
              <a:t>API, SDK calls</a:t>
            </a:r>
          </a:p>
        </p:txBody>
      </p:sp>
      <p:cxnSp>
        <p:nvCxnSpPr>
          <p:cNvPr id="28" name="Straight Arrow Connector 27"/>
          <p:cNvCxnSpPr/>
          <p:nvPr/>
        </p:nvCxnSpPr>
        <p:spPr>
          <a:xfrm flipV="1">
            <a:off x="8813020" y="1788520"/>
            <a:ext cx="302137" cy="598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813021" y="2694825"/>
            <a:ext cx="342156" cy="84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831219" y="3110001"/>
            <a:ext cx="296007" cy="3601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806319" y="3518055"/>
            <a:ext cx="348858" cy="1286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209624" y="1376033"/>
            <a:ext cx="2075348" cy="359874"/>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5" name="Group 34"/>
          <p:cNvGrpSpPr/>
          <p:nvPr/>
        </p:nvGrpSpPr>
        <p:grpSpPr>
          <a:xfrm>
            <a:off x="9209623" y="5502073"/>
            <a:ext cx="2072271" cy="358747"/>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8" name="Group 37"/>
          <p:cNvGrpSpPr/>
          <p:nvPr/>
        </p:nvGrpSpPr>
        <p:grpSpPr>
          <a:xfrm>
            <a:off x="9209623" y="1835168"/>
            <a:ext cx="2072271" cy="35857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1" name="Group 40"/>
          <p:cNvGrpSpPr/>
          <p:nvPr/>
        </p:nvGrpSpPr>
        <p:grpSpPr>
          <a:xfrm>
            <a:off x="9209623" y="2292998"/>
            <a:ext cx="2072271" cy="359172"/>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4" name="Group 43"/>
          <p:cNvGrpSpPr/>
          <p:nvPr/>
        </p:nvGrpSpPr>
        <p:grpSpPr>
          <a:xfrm>
            <a:off x="9209623" y="2751431"/>
            <a:ext cx="2072271" cy="35857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GroupMe</a:t>
              </a:r>
              <a:endParaRPr lang="en-US" sz="1765" kern="0" dirty="0">
                <a:solidFill>
                  <a:schemeClr val="tx1"/>
                </a:solidFill>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7" name="Group 46"/>
          <p:cNvGrpSpPr/>
          <p:nvPr/>
        </p:nvGrpSpPr>
        <p:grpSpPr>
          <a:xfrm>
            <a:off x="9209623" y="3209261"/>
            <a:ext cx="2073555" cy="35857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Kik</a:t>
              </a:r>
              <a:endParaRPr lang="en-US" sz="1765" kern="0" dirty="0">
                <a:solidFill>
                  <a:schemeClr val="tx1"/>
                </a:solidFill>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0" name="Group 49"/>
          <p:cNvGrpSpPr/>
          <p:nvPr/>
        </p:nvGrpSpPr>
        <p:grpSpPr>
          <a:xfrm>
            <a:off x="9209623" y="3667092"/>
            <a:ext cx="2072271" cy="3590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3" name="Group 52"/>
          <p:cNvGrpSpPr/>
          <p:nvPr/>
        </p:nvGrpSpPr>
        <p:grpSpPr>
          <a:xfrm>
            <a:off x="9209623" y="4125424"/>
            <a:ext cx="2072271" cy="35857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6" name="Group 55"/>
          <p:cNvGrpSpPr/>
          <p:nvPr/>
        </p:nvGrpSpPr>
        <p:grpSpPr>
          <a:xfrm>
            <a:off x="9209623" y="4583255"/>
            <a:ext cx="2072271" cy="359131"/>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59" name="Group 58"/>
          <p:cNvGrpSpPr/>
          <p:nvPr/>
        </p:nvGrpSpPr>
        <p:grpSpPr>
          <a:xfrm>
            <a:off x="9209623" y="5041646"/>
            <a:ext cx="2072271" cy="361166"/>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Twilio</a:t>
              </a:r>
              <a:r>
                <a:rPr lang="en-US" sz="1765" kern="0" dirty="0">
                  <a:solidFill>
                    <a:schemeClr val="tx1"/>
                  </a:solidFill>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a:grpFill/>
          </p:spPr>
        </p:pic>
      </p:grpSp>
      <p:sp>
        <p:nvSpPr>
          <p:cNvPr id="62" name="Title 1"/>
          <p:cNvSpPr txBox="1">
            <a:spLocks/>
          </p:cNvSpPr>
          <p:nvPr/>
        </p:nvSpPr>
        <p:spPr>
          <a:xfrm>
            <a:off x="-3772" y="216812"/>
            <a:ext cx="693235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chemeClr val="tx1">
                    <a:lumMod val="50000"/>
                  </a:schemeClr>
                </a:solidFill>
                <a:latin typeface="Segoe UI Light"/>
              </a:rPr>
              <a:t>An x-ray of a typical bot</a:t>
            </a:r>
          </a:p>
        </p:txBody>
      </p:sp>
      <p:sp>
        <p:nvSpPr>
          <p:cNvPr id="63" name="Rectangle 62"/>
          <p:cNvSpPr/>
          <p:nvPr/>
        </p:nvSpPr>
        <p:spPr>
          <a:xfrm>
            <a:off x="632179" y="3867767"/>
            <a:ext cx="2096159" cy="672151"/>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pt-BR" sz="1765" kern="0" dirty="0">
                <a:solidFill>
                  <a:schemeClr val="bg1"/>
                </a:solidFill>
                <a:cs typeface="Segoe UI Light" panose="020B0502040204020203" pitchFamily="34" charset="0"/>
              </a:rPr>
              <a:t>Bot Builder SDK</a:t>
            </a:r>
            <a:endParaRPr lang="en-US" sz="1765" kern="0" dirty="0">
              <a:solidFill>
                <a:schemeClr val="bg1"/>
              </a:solidFill>
              <a:cs typeface="Segoe UI Light" panose="020B0502040204020203" pitchFamily="34" charset="0"/>
            </a:endParaRPr>
          </a:p>
        </p:txBody>
      </p:sp>
      <p:cxnSp>
        <p:nvCxnSpPr>
          <p:cNvPr id="65" name="Straight Arrow Connector 64"/>
          <p:cNvCxnSpPr>
            <a:cxnSpLocks/>
          </p:cNvCxnSpPr>
          <p:nvPr/>
        </p:nvCxnSpPr>
        <p:spPr>
          <a:xfrm flipH="1">
            <a:off x="1682235" y="2081553"/>
            <a:ext cx="753363" cy="77444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40366" y="1486746"/>
            <a:ext cx="2841276" cy="615516"/>
          </a:xfrm>
          <a:prstGeom prst="rect">
            <a:avLst/>
          </a:prstGeom>
          <a:noFill/>
        </p:spPr>
        <p:txBody>
          <a:bodyPr wrap="none" lIns="179285" tIns="143428" rIns="179285" bIns="143428" rtlCol="0">
            <a:spAutoFit/>
          </a:bodyPr>
          <a:lstStyle/>
          <a:p>
            <a:pPr>
              <a:lnSpc>
                <a:spcPct val="90000"/>
              </a:lnSpc>
              <a:spcAft>
                <a:spcPts val="588"/>
              </a:spcAft>
            </a:pPr>
            <a:r>
              <a:rPr lang="pt-BR" sz="2353" dirty="0">
                <a:solidFill>
                  <a:srgbClr val="FF0000"/>
                </a:solidFill>
              </a:rPr>
              <a:t>Your code goes here</a:t>
            </a:r>
            <a:endParaRPr lang="en-US" sz="2353" dirty="0" err="1">
              <a:solidFill>
                <a:srgbClr val="FF0000"/>
              </a:solidFill>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35945" y="3559006"/>
              <a:ext cx="176" cy="176"/>
            </p14:xfrm>
          </p:contentPart>
        </mc:Choice>
        <mc:Fallback xmlns="">
          <p:pic>
            <p:nvPicPr>
              <p:cNvPr id="2" name="Ink 1"/>
              <p:cNvPicPr/>
              <p:nvPr/>
            </p:nvPicPr>
            <p:blipFill/>
            <p:spPr/>
          </p:pic>
        </mc:Fallback>
      </mc:AlternateContent>
      <p:cxnSp>
        <p:nvCxnSpPr>
          <p:cNvPr id="69" name="Straight Arrow Connector 68"/>
          <p:cNvCxnSpPr>
            <a:cxnSpLocks/>
          </p:cNvCxnSpPr>
          <p:nvPr/>
        </p:nvCxnSpPr>
        <p:spPr>
          <a:xfrm>
            <a:off x="2781890" y="3760224"/>
            <a:ext cx="162914" cy="1185113"/>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8643" y="2420522"/>
            <a:ext cx="2679937" cy="2502519"/>
          </a:xfrm>
          <a:prstGeom prst="rect">
            <a:avLst/>
          </a:prstGeom>
        </p:spPr>
      </p:pic>
      <p:sp>
        <p:nvSpPr>
          <p:cNvPr id="5" name="Rectangle 4"/>
          <p:cNvSpPr/>
          <p:nvPr/>
        </p:nvSpPr>
        <p:spPr bwMode="auto">
          <a:xfrm>
            <a:off x="3887620" y="2476548"/>
            <a:ext cx="4407422" cy="341762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278991" y="1654826"/>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7" name="TextBox 6"/>
          <p:cNvSpPr txBox="1"/>
          <p:nvPr/>
        </p:nvSpPr>
        <p:spPr>
          <a:xfrm>
            <a:off x="5367344" y="1654826"/>
            <a:ext cx="13623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Channel</a:t>
            </a:r>
          </a:p>
        </p:txBody>
      </p:sp>
      <p:sp>
        <p:nvSpPr>
          <p:cNvPr id="8" name="TextBox 7"/>
          <p:cNvSpPr txBox="1"/>
          <p:nvPr/>
        </p:nvSpPr>
        <p:spPr>
          <a:xfrm>
            <a:off x="10016720" y="1654514"/>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sp>
        <p:nvSpPr>
          <p:cNvPr id="10" name="Title 6"/>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Bot Communication</a:t>
            </a:r>
          </a:p>
        </p:txBody>
      </p:sp>
      <p:pic>
        <p:nvPicPr>
          <p:cNvPr id="11" name="Picture 10"/>
          <p:cNvPicPr>
            <a:picLocks noChangeAspect="1"/>
          </p:cNvPicPr>
          <p:nvPr/>
        </p:nvPicPr>
        <p:blipFill>
          <a:blip r:embed="rId3"/>
          <a:stretch>
            <a:fillRect/>
          </a:stretch>
        </p:blipFill>
        <p:spPr>
          <a:xfrm>
            <a:off x="4138265" y="2635482"/>
            <a:ext cx="880076" cy="880076"/>
          </a:xfrm>
          <a:prstGeom prst="rect">
            <a:avLst/>
          </a:prstGeom>
        </p:spPr>
      </p:pic>
      <p:pic>
        <p:nvPicPr>
          <p:cNvPr id="12" name="Picture 11"/>
          <p:cNvPicPr>
            <a:picLocks noChangeAspect="1"/>
          </p:cNvPicPr>
          <p:nvPr/>
        </p:nvPicPr>
        <p:blipFill>
          <a:blip r:embed="rId4"/>
          <a:stretch>
            <a:fillRect/>
          </a:stretch>
        </p:blipFill>
        <p:spPr>
          <a:xfrm>
            <a:off x="4218741" y="3734858"/>
            <a:ext cx="927676" cy="932314"/>
          </a:xfrm>
          <a:prstGeom prst="rect">
            <a:avLst/>
          </a:prstGeom>
        </p:spPr>
      </p:pic>
      <p:pic>
        <p:nvPicPr>
          <p:cNvPr id="14" name="Picture 13"/>
          <p:cNvPicPr>
            <a:picLocks noChangeAspect="1"/>
          </p:cNvPicPr>
          <p:nvPr/>
        </p:nvPicPr>
        <p:blipFill>
          <a:blip r:embed="rId5"/>
          <a:stretch>
            <a:fillRect/>
          </a:stretch>
        </p:blipFill>
        <p:spPr>
          <a:xfrm>
            <a:off x="6861445" y="3725630"/>
            <a:ext cx="1311956" cy="1119176"/>
          </a:xfrm>
          <a:prstGeom prst="rect">
            <a:avLst/>
          </a:prstGeom>
        </p:spPr>
      </p:pic>
      <p:pic>
        <p:nvPicPr>
          <p:cNvPr id="15" name="Picture 14"/>
          <p:cNvPicPr>
            <a:picLocks noChangeAspect="1"/>
          </p:cNvPicPr>
          <p:nvPr/>
        </p:nvPicPr>
        <p:blipFill>
          <a:blip r:embed="rId6"/>
          <a:stretch>
            <a:fillRect/>
          </a:stretch>
        </p:blipFill>
        <p:spPr>
          <a:xfrm>
            <a:off x="5365616" y="2446397"/>
            <a:ext cx="1400664" cy="1400664"/>
          </a:xfrm>
          <a:prstGeom prst="rect">
            <a:avLst/>
          </a:prstGeom>
        </p:spPr>
      </p:pic>
      <p:pic>
        <p:nvPicPr>
          <p:cNvPr id="17" name="Picture 16"/>
          <p:cNvPicPr>
            <a:picLocks noChangeAspect="1"/>
          </p:cNvPicPr>
          <p:nvPr/>
        </p:nvPicPr>
        <p:blipFill>
          <a:blip r:embed="rId7"/>
          <a:stretch>
            <a:fillRect/>
          </a:stretch>
        </p:blipFill>
        <p:spPr>
          <a:xfrm>
            <a:off x="7027252" y="2661930"/>
            <a:ext cx="980342" cy="1017688"/>
          </a:xfrm>
          <a:prstGeom prst="rect">
            <a:avLst/>
          </a:prstGeom>
        </p:spPr>
      </p:pic>
      <p:cxnSp>
        <p:nvCxnSpPr>
          <p:cNvPr id="18" name="Straight Connector 17"/>
          <p:cNvCxnSpPr>
            <a:cxnSpLocks/>
          </p:cNvCxnSpPr>
          <p:nvPr/>
        </p:nvCxnSpPr>
        <p:spPr>
          <a:xfrm>
            <a:off x="3174726" y="3774808"/>
            <a:ext cx="722237" cy="6537"/>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365553" y="3768271"/>
            <a:ext cx="722237" cy="6537"/>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531065" y="3960181"/>
            <a:ext cx="1120531" cy="560266"/>
          </a:xfrm>
          <a:prstGeom prst="rect">
            <a:avLst/>
          </a:prstGeom>
        </p:spPr>
      </p:pic>
      <p:pic>
        <p:nvPicPr>
          <p:cNvPr id="2" name="Picture 1"/>
          <p:cNvPicPr>
            <a:picLocks noChangeAspect="1"/>
          </p:cNvPicPr>
          <p:nvPr/>
        </p:nvPicPr>
        <p:blipFill>
          <a:blip r:embed="rId9"/>
          <a:stretch>
            <a:fillRect/>
          </a:stretch>
        </p:blipFill>
        <p:spPr>
          <a:xfrm>
            <a:off x="4022511" y="4817118"/>
            <a:ext cx="699276" cy="708601"/>
          </a:xfrm>
          <a:prstGeom prst="rect">
            <a:avLst/>
          </a:prstGeom>
        </p:spPr>
      </p:pic>
      <p:pic>
        <p:nvPicPr>
          <p:cNvPr id="9" name="Picture 8"/>
          <p:cNvPicPr>
            <a:picLocks noChangeAspect="1"/>
          </p:cNvPicPr>
          <p:nvPr/>
        </p:nvPicPr>
        <p:blipFill>
          <a:blip r:embed="rId10"/>
          <a:stretch>
            <a:fillRect/>
          </a:stretch>
        </p:blipFill>
        <p:spPr>
          <a:xfrm>
            <a:off x="7392111" y="4817118"/>
            <a:ext cx="709675" cy="681661"/>
          </a:xfrm>
          <a:prstGeom prst="rect">
            <a:avLst/>
          </a:prstGeom>
        </p:spPr>
      </p:pic>
      <p:pic>
        <p:nvPicPr>
          <p:cNvPr id="13" name="Picture 12"/>
          <p:cNvPicPr>
            <a:picLocks noChangeAspect="1"/>
          </p:cNvPicPr>
          <p:nvPr/>
        </p:nvPicPr>
        <p:blipFill>
          <a:blip r:embed="rId11"/>
          <a:stretch>
            <a:fillRect/>
          </a:stretch>
        </p:blipFill>
        <p:spPr>
          <a:xfrm>
            <a:off x="4865411" y="4817119"/>
            <a:ext cx="690999" cy="686331"/>
          </a:xfrm>
          <a:prstGeom prst="rect">
            <a:avLst/>
          </a:prstGeom>
        </p:spPr>
      </p:pic>
      <p:pic>
        <p:nvPicPr>
          <p:cNvPr id="16" name="Picture 15"/>
          <p:cNvPicPr>
            <a:picLocks noChangeAspect="1"/>
          </p:cNvPicPr>
          <p:nvPr/>
        </p:nvPicPr>
        <p:blipFill>
          <a:blip r:embed="rId12"/>
          <a:stretch>
            <a:fillRect/>
          </a:stretch>
        </p:blipFill>
        <p:spPr>
          <a:xfrm>
            <a:off x="6484652" y="4817119"/>
            <a:ext cx="749290" cy="697014"/>
          </a:xfrm>
          <a:prstGeom prst="rect">
            <a:avLst/>
          </a:prstGeom>
        </p:spPr>
      </p:pic>
      <p:pic>
        <p:nvPicPr>
          <p:cNvPr id="19" name="Picture 18"/>
          <p:cNvPicPr>
            <a:picLocks noChangeAspect="1"/>
          </p:cNvPicPr>
          <p:nvPr/>
        </p:nvPicPr>
        <p:blipFill>
          <a:blip r:embed="rId13"/>
          <a:stretch>
            <a:fillRect/>
          </a:stretch>
        </p:blipFill>
        <p:spPr>
          <a:xfrm>
            <a:off x="5665199" y="4773638"/>
            <a:ext cx="771617" cy="731430"/>
          </a:xfrm>
          <a:prstGeom prst="rect">
            <a:avLst/>
          </a:prstGeom>
        </p:spPr>
      </p:pic>
      <p:pic>
        <p:nvPicPr>
          <p:cNvPr id="22" name="Picture 21"/>
          <p:cNvPicPr>
            <a:picLocks noChangeAspect="1"/>
          </p:cNvPicPr>
          <p:nvPr/>
        </p:nvPicPr>
        <p:blipFill>
          <a:blip r:embed="rId14"/>
          <a:stretch>
            <a:fillRect/>
          </a:stretch>
        </p:blipFill>
        <p:spPr>
          <a:xfrm>
            <a:off x="9143970" y="2274590"/>
            <a:ext cx="2836215" cy="2648452"/>
          </a:xfrm>
          <a:prstGeom prst="rect">
            <a:avLst/>
          </a:prstGeom>
        </p:spPr>
      </p:pic>
      <p:pic>
        <p:nvPicPr>
          <p:cNvPr id="25" name="Graphic 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33436" y="4350019"/>
            <a:ext cx="635311" cy="573023"/>
          </a:xfrm>
          <a:prstGeom prst="rect">
            <a:avLst/>
          </a:prstGeom>
        </p:spPr>
      </p:pic>
    </p:spTree>
    <p:extLst>
      <p:ext uri="{BB962C8B-B14F-4D97-AF65-F5344CB8AC3E}">
        <p14:creationId xmlns:p14="http://schemas.microsoft.com/office/powerpoint/2010/main" val="1253848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487"/>
            <a:ext cx="12190271" cy="68570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562511" y="548985"/>
            <a:ext cx="3339472" cy="5760028"/>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513610" y="366216"/>
            <a:ext cx="3437272" cy="6386163"/>
          </a:xfrm>
          <a:prstGeom prst="rect">
            <a:avLst/>
          </a:prstGeom>
        </p:spPr>
      </p:pic>
    </p:spTree>
    <p:extLst>
      <p:ext uri="{BB962C8B-B14F-4D97-AF65-F5344CB8AC3E}">
        <p14:creationId xmlns:p14="http://schemas.microsoft.com/office/powerpoint/2010/main" val="4004949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71598" y="2906085"/>
            <a:ext cx="1792850" cy="1680797"/>
          </a:xfrm>
          <a:prstGeom prst="rect">
            <a:avLst/>
          </a:prstGeom>
        </p:spPr>
      </p:pic>
      <p:pic>
        <p:nvPicPr>
          <p:cNvPr id="3" name="Picture 2"/>
          <p:cNvPicPr>
            <a:picLocks noChangeAspect="1"/>
          </p:cNvPicPr>
          <p:nvPr/>
        </p:nvPicPr>
        <p:blipFill>
          <a:blip r:embed="rId3"/>
          <a:stretch>
            <a:fillRect/>
          </a:stretch>
        </p:blipFill>
        <p:spPr>
          <a:xfrm>
            <a:off x="3686858" y="3417483"/>
            <a:ext cx="915100" cy="840398"/>
          </a:xfrm>
          <a:prstGeom prst="rect">
            <a:avLst/>
          </a:prstGeom>
        </p:spPr>
      </p:pic>
      <p:pic>
        <p:nvPicPr>
          <p:cNvPr id="4" name="Picture 3"/>
          <p:cNvPicPr>
            <a:picLocks noChangeAspect="1"/>
          </p:cNvPicPr>
          <p:nvPr/>
        </p:nvPicPr>
        <p:blipFill>
          <a:blip r:embed="rId3"/>
          <a:stretch>
            <a:fillRect/>
          </a:stretch>
        </p:blipFill>
        <p:spPr>
          <a:xfrm>
            <a:off x="7363602" y="3417483"/>
            <a:ext cx="915100" cy="840398"/>
          </a:xfrm>
          <a:prstGeom prst="rect">
            <a:avLst/>
          </a:prstGeom>
        </p:spPr>
      </p:pic>
      <p:pic>
        <p:nvPicPr>
          <p:cNvPr id="5" name="Picture 4"/>
          <p:cNvPicPr>
            <a:picLocks noChangeAspect="1"/>
          </p:cNvPicPr>
          <p:nvPr/>
        </p:nvPicPr>
        <p:blipFill>
          <a:blip r:embed="rId4"/>
          <a:stretch>
            <a:fillRect/>
          </a:stretch>
        </p:blipFill>
        <p:spPr>
          <a:xfrm>
            <a:off x="5451696" y="2233767"/>
            <a:ext cx="943114" cy="2353115"/>
          </a:xfrm>
          <a:prstGeom prst="rect">
            <a:avLst/>
          </a:prstGeom>
        </p:spPr>
      </p:pic>
      <p:sp>
        <p:nvSpPr>
          <p:cNvPr id="7" name="Title 6"/>
          <p:cNvSpPr>
            <a:spLocks noGrp="1"/>
          </p:cNvSpPr>
          <p:nvPr>
            <p:ph type="title" idx="4294967295"/>
          </p:nvPr>
        </p:nvSpPr>
        <p:spPr>
          <a:xfrm>
            <a:off x="536923" y="289958"/>
            <a:ext cx="11655078" cy="899537"/>
          </a:xfrm>
        </p:spPr>
        <p:txBody>
          <a:bodyPr/>
          <a:lstStyle/>
          <a:p>
            <a:r>
              <a:rPr lang="en-US" dirty="0"/>
              <a:t>Connector Service</a:t>
            </a:r>
          </a:p>
        </p:txBody>
      </p:sp>
      <p:cxnSp>
        <p:nvCxnSpPr>
          <p:cNvPr id="9" name="Straight Connector 8"/>
          <p:cNvCxnSpPr>
            <a:cxnSpLocks/>
          </p:cNvCxnSpPr>
          <p:nvPr/>
        </p:nvCxnSpPr>
        <p:spPr>
          <a:xfrm>
            <a:off x="3107917" y="3837682"/>
            <a:ext cx="450548"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452556" y="3830524"/>
            <a:ext cx="1186362"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317774" y="3830524"/>
            <a:ext cx="1048163"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260027" y="3830524"/>
            <a:ext cx="1048163"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672267" y="2235413"/>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sp>
        <p:nvSpPr>
          <p:cNvPr id="18" name="TextBox 17"/>
          <p:cNvSpPr txBox="1"/>
          <p:nvPr/>
        </p:nvSpPr>
        <p:spPr>
          <a:xfrm>
            <a:off x="3202857" y="2372030"/>
            <a:ext cx="1570736"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Activity JSON</a:t>
            </a:r>
          </a:p>
        </p:txBody>
      </p:sp>
      <p:sp>
        <p:nvSpPr>
          <p:cNvPr id="19" name="TextBox 18"/>
          <p:cNvSpPr txBox="1"/>
          <p:nvPr/>
        </p:nvSpPr>
        <p:spPr>
          <a:xfrm>
            <a:off x="4532042" y="1417402"/>
            <a:ext cx="2626794" cy="615516"/>
          </a:xfrm>
          <a:prstGeom prst="rect">
            <a:avLst/>
          </a:prstGeom>
          <a:noFill/>
        </p:spPr>
        <p:txBody>
          <a:bodyPr wrap="non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Connector Service</a:t>
            </a:r>
          </a:p>
        </p:txBody>
      </p:sp>
      <p:sp>
        <p:nvSpPr>
          <p:cNvPr id="21" name="TextBox 20"/>
          <p:cNvSpPr txBox="1"/>
          <p:nvPr/>
        </p:nvSpPr>
        <p:spPr>
          <a:xfrm>
            <a:off x="9606997" y="2153064"/>
            <a:ext cx="13623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Channel</a:t>
            </a:r>
          </a:p>
        </p:txBody>
      </p:sp>
      <p:sp>
        <p:nvSpPr>
          <p:cNvPr id="22" name="TextBox 21"/>
          <p:cNvSpPr txBox="1"/>
          <p:nvPr/>
        </p:nvSpPr>
        <p:spPr>
          <a:xfrm>
            <a:off x="6971446" y="2372030"/>
            <a:ext cx="1633253"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5"/>
          <a:stretch>
            <a:fillRect/>
          </a:stretch>
        </p:blipFill>
        <p:spPr>
          <a:xfrm>
            <a:off x="947969" y="2862633"/>
            <a:ext cx="2159949" cy="2016956"/>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44394" y="4499213"/>
            <a:ext cx="358570" cy="323415"/>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26851684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7670998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Dialogs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1451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Dialogs</a:t>
            </a:r>
          </a:p>
        </p:txBody>
      </p:sp>
      <p:sp>
        <p:nvSpPr>
          <p:cNvPr id="5" name="Rectangle: Rounded Corners 4"/>
          <p:cNvSpPr/>
          <p:nvPr/>
        </p:nvSpPr>
        <p:spPr bwMode="auto">
          <a:xfrm>
            <a:off x="3173282" y="1934958"/>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Hi</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4975469" y="2980787"/>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8" y="1469619"/>
            <a:ext cx="814661"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3"/>
          <a:stretch>
            <a:fillRect/>
          </a:stretch>
        </p:blipFill>
        <p:spPr>
          <a:xfrm>
            <a:off x="9084083" y="2420522"/>
            <a:ext cx="2679937" cy="2502519"/>
          </a:xfrm>
          <a:prstGeom prst="rect">
            <a:avLst/>
          </a:prstGeom>
        </p:spPr>
      </p:pic>
    </p:spTree>
    <p:extLst>
      <p:ext uri="{BB962C8B-B14F-4D97-AF65-F5344CB8AC3E}">
        <p14:creationId xmlns:p14="http://schemas.microsoft.com/office/powerpoint/2010/main" val="398465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495"/>
            <a:ext cx="11653523" cy="5238483"/>
          </a:xfrm>
        </p:spPr>
        <p:txBody>
          <a:bodyPr/>
          <a:lstStyle/>
          <a:p>
            <a:r>
              <a:rPr lang="en-US" dirty="0"/>
              <a:t>Installs</a:t>
            </a:r>
          </a:p>
          <a:p>
            <a:pPr lvl="1"/>
            <a:r>
              <a:rPr lang="en-US" dirty="0" err="1"/>
              <a:t>Ngrok</a:t>
            </a:r>
            <a:r>
              <a:rPr lang="en-US" dirty="0"/>
              <a:t> </a:t>
            </a:r>
          </a:p>
          <a:p>
            <a:pPr lvl="1"/>
            <a:r>
              <a:rPr lang="en-US" dirty="0"/>
              <a:t>GIT (not necessary but helpful)</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36923" y="289958"/>
            <a:ext cx="11655078" cy="899537"/>
          </a:xfrm>
        </p:spPr>
        <p:txBody>
          <a:bodyPr/>
          <a:lstStyle/>
          <a:p>
            <a:r>
              <a:rPr lang="en-US" dirty="0"/>
              <a:t>Technology Needed today Node</a:t>
            </a:r>
          </a:p>
        </p:txBody>
      </p:sp>
      <p:pic>
        <p:nvPicPr>
          <p:cNvPr id="4" name="Picture 3"/>
          <p:cNvPicPr>
            <a:picLocks noChangeAspect="1"/>
          </p:cNvPicPr>
          <p:nvPr/>
        </p:nvPicPr>
        <p:blipFill>
          <a:blip r:embed="rId2"/>
          <a:stretch>
            <a:fillRect/>
          </a:stretch>
        </p:blipFill>
        <p:spPr>
          <a:xfrm>
            <a:off x="9009381" y="4026617"/>
            <a:ext cx="2679937" cy="2502519"/>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55415" y="1860256"/>
            <a:ext cx="3361593" cy="597617"/>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153746" y="2831383"/>
            <a:ext cx="336159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377852" y="3802510"/>
            <a:ext cx="2913381" cy="216636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05682" y="6114567"/>
            <a:ext cx="3361593" cy="5976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187658" y="6118274"/>
            <a:ext cx="3361593" cy="5976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099439" y="4885691"/>
            <a:ext cx="0" cy="12288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099439" y="4885690"/>
            <a:ext cx="2278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80508" y="4885690"/>
            <a:ext cx="0" cy="1232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291233" y="4874512"/>
            <a:ext cx="268927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21392" y="4176021"/>
            <a:ext cx="7163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No</a:t>
            </a:r>
          </a:p>
        </p:txBody>
      </p:sp>
      <p:sp>
        <p:nvSpPr>
          <p:cNvPr id="18" name="TextBox 17"/>
          <p:cNvSpPr txBox="1"/>
          <p:nvPr/>
        </p:nvSpPr>
        <p:spPr>
          <a:xfrm>
            <a:off x="8189326" y="4400127"/>
            <a:ext cx="757180"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834543" y="3429000"/>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834543" y="2457873"/>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739063" y="108467"/>
            <a:ext cx="3895988" cy="832691"/>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rgbClr val="0078D7"/>
                </a:solidFill>
              </a:rPr>
              <a:t>Dialogs = Routing</a:t>
            </a:r>
          </a:p>
        </p:txBody>
      </p:sp>
      <p:sp>
        <p:nvSpPr>
          <p:cNvPr id="20" name="Rectangle 19"/>
          <p:cNvSpPr/>
          <p:nvPr/>
        </p:nvSpPr>
        <p:spPr bwMode="auto">
          <a:xfrm>
            <a:off x="4153746" y="963832"/>
            <a:ext cx="336159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832874" y="1561448"/>
            <a:ext cx="3337"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42749" y="1113236"/>
            <a:ext cx="11280012" cy="4930336"/>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nvPr>
        </p:nvGraphicFramePr>
        <p:xfrm>
          <a:off x="2032001" y="1262640"/>
          <a:ext cx="8128000" cy="4631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Dialog Chain</a:t>
            </a:r>
          </a:p>
        </p:txBody>
      </p:sp>
      <p:sp>
        <p:nvSpPr>
          <p:cNvPr id="4" name="TextBox 3"/>
          <p:cNvSpPr txBox="1"/>
          <p:nvPr/>
        </p:nvSpPr>
        <p:spPr>
          <a:xfrm>
            <a:off x="536922" y="6069119"/>
            <a:ext cx="367137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 Chaining or Context.Call</a:t>
            </a:r>
          </a:p>
        </p:txBody>
      </p:sp>
      <p:sp>
        <p:nvSpPr>
          <p:cNvPr id="5" name="TextBox 4"/>
          <p:cNvSpPr txBox="1"/>
          <p:nvPr/>
        </p:nvSpPr>
        <p:spPr>
          <a:xfrm>
            <a:off x="6095725" y="6069119"/>
            <a:ext cx="5345359"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node beginDialog/</a:t>
            </a:r>
            <a:r>
              <a:rPr lang="en-US" sz="2353" dirty="0" err="1">
                <a:gradFill>
                  <a:gsLst>
                    <a:gs pos="2917">
                      <a:schemeClr val="tx1"/>
                    </a:gs>
                    <a:gs pos="30000">
                      <a:schemeClr val="tx1"/>
                    </a:gs>
                  </a:gsLst>
                  <a:lin ang="5400000" scaled="0"/>
                </a:gradFill>
              </a:rPr>
              <a:t>endDialog</a:t>
            </a:r>
            <a:r>
              <a:rPr lang="en-US" sz="2353" dirty="0">
                <a:gradFill>
                  <a:gsLst>
                    <a:gs pos="2917">
                      <a:schemeClr val="tx1"/>
                    </a:gs>
                    <a:gs pos="30000">
                      <a:schemeClr val="tx1"/>
                    </a:gs>
                  </a:gsLst>
                  <a:lin ang="5400000" scaled="0"/>
                </a:gradFill>
              </a:rPr>
              <a:t> or waterfall</a:t>
            </a:r>
          </a:p>
        </p:txBody>
      </p:sp>
      <p:sp>
        <p:nvSpPr>
          <p:cNvPr id="8" name="TextBox 7"/>
          <p:cNvSpPr txBox="1"/>
          <p:nvPr/>
        </p:nvSpPr>
        <p:spPr>
          <a:xfrm>
            <a:off x="914206" y="1262640"/>
            <a:ext cx="3034983" cy="832691"/>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6"/>
            <a:ext cx="11653523" cy="3887241"/>
          </a:xfrm>
        </p:spPr>
        <p:txBody>
          <a:bodyPr/>
          <a:lstStyle/>
          <a:p>
            <a:r>
              <a:rPr lang="en-US" sz="2745" b="1" dirty="0" err="1"/>
              <a:t>userData</a:t>
            </a:r>
            <a:endParaRPr lang="en-US" sz="2745" b="1" dirty="0"/>
          </a:p>
          <a:p>
            <a:pPr lvl="1"/>
            <a:r>
              <a:rPr lang="en-US" sz="1569" dirty="0"/>
              <a:t> stores information globally for the user across all conversations.</a:t>
            </a:r>
          </a:p>
          <a:p>
            <a:r>
              <a:rPr lang="en-US" sz="2745" b="1" dirty="0" err="1"/>
              <a:t>conversationData</a:t>
            </a:r>
            <a:r>
              <a:rPr lang="en-US" sz="2745" dirty="0"/>
              <a:t> </a:t>
            </a:r>
          </a:p>
          <a:p>
            <a:pPr lvl="1"/>
            <a:r>
              <a:rPr lang="en-US" sz="1569" dirty="0"/>
              <a:t>stores information globally for a single conversation. This data is visible to everyone within the conversation so care should be used to what’s stored there. It’s disabled by default and needs to be enabled using the bots </a:t>
            </a:r>
            <a:r>
              <a:rPr lang="en-US" sz="1569" dirty="0" err="1">
                <a:hlinkClick r:id="rId2"/>
              </a:rPr>
              <a:t>persistConversationData</a:t>
            </a:r>
            <a:r>
              <a:rPr lang="en-US" sz="1569" dirty="0"/>
              <a:t> setting.</a:t>
            </a:r>
          </a:p>
          <a:p>
            <a:r>
              <a:rPr lang="en-US" sz="2745" b="1" dirty="0" err="1"/>
              <a:t>privateConversationData</a:t>
            </a:r>
            <a:r>
              <a:rPr lang="en-US" sz="2745" dirty="0"/>
              <a:t> </a:t>
            </a:r>
          </a:p>
          <a:p>
            <a:pPr lvl="1"/>
            <a:r>
              <a:rPr lang="en-US" sz="1569" dirty="0"/>
              <a:t>stores information globally for a single conversation but its private data for the current user. This data spans all dialogs so it’s useful for storing temporary state that you want cleaned up when the conversation ends.</a:t>
            </a:r>
          </a:p>
          <a:p>
            <a:r>
              <a:rPr lang="en-US" sz="2745" b="1" dirty="0" err="1"/>
              <a:t>dialogData</a:t>
            </a:r>
            <a:r>
              <a:rPr lang="en-US" sz="2745" dirty="0"/>
              <a:t> </a:t>
            </a:r>
          </a:p>
          <a:p>
            <a:pPr lvl="1"/>
            <a:r>
              <a:rPr lang="en-US" sz="1569"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Dialogs are for bots like screens are for apps</a:t>
            </a:r>
          </a:p>
        </p:txBody>
      </p:sp>
      <p:sp>
        <p:nvSpPr>
          <p:cNvPr id="6" name="TextBox 5"/>
          <p:cNvSpPr txBox="1"/>
          <p:nvPr/>
        </p:nvSpPr>
        <p:spPr>
          <a:xfrm>
            <a:off x="276533" y="1163310"/>
            <a:ext cx="11337808" cy="4963398"/>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1961" b="1" kern="0" dirty="0">
                <a:solidFill>
                  <a:srgbClr val="353535"/>
                </a:solidFill>
                <a:latin typeface="Segoe UI Light"/>
              </a:rPr>
              <a:t>They separate concerns and organize flows, exactly the same way:</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0" lvl="1"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568"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568" b="1" kern="0" dirty="0">
              <a:solidFill>
                <a:srgbClr val="353535"/>
              </a:solidFill>
              <a:latin typeface="Segoe UI Light"/>
            </a:endParaRPr>
          </a:p>
        </p:txBody>
      </p:sp>
      <p:pic>
        <p:nvPicPr>
          <p:cNvPr id="2" name="Picture 1"/>
          <p:cNvPicPr>
            <a:picLocks noChangeAspect="1"/>
          </p:cNvPicPr>
          <p:nvPr/>
        </p:nvPicPr>
        <p:blipFill>
          <a:blip r:embed="rId3"/>
          <a:stretch>
            <a:fillRect/>
          </a:stretch>
        </p:blipFill>
        <p:spPr>
          <a:xfrm>
            <a:off x="1360326" y="1825654"/>
            <a:ext cx="8365778" cy="3695004"/>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Dialogs are serialized into stacks</a:t>
            </a:r>
          </a:p>
        </p:txBody>
      </p:sp>
      <p:sp>
        <p:nvSpPr>
          <p:cNvPr id="6" name="TextBox 5"/>
          <p:cNvSpPr txBox="1"/>
          <p:nvPr/>
        </p:nvSpPr>
        <p:spPr>
          <a:xfrm>
            <a:off x="3182620" y="1934959"/>
            <a:ext cx="8424428" cy="908196"/>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This is how we know how to navigate “back”</a:t>
            </a: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Users won’t necessarily think that way</a:t>
            </a:r>
            <a:endParaRPr lang="en-US" sz="1568" b="1" kern="0" dirty="0">
              <a:solidFill>
                <a:srgbClr val="353535"/>
              </a:solidFill>
              <a:latin typeface="Segoe UI Light"/>
            </a:endParaRPr>
          </a:p>
        </p:txBody>
      </p:sp>
      <p:sp>
        <p:nvSpPr>
          <p:cNvPr id="5" name="Rectangle 4"/>
          <p:cNvSpPr/>
          <p:nvPr/>
        </p:nvSpPr>
        <p:spPr bwMode="auto">
          <a:xfrm>
            <a:off x="396326" y="5122076"/>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Root Dialog</a:t>
            </a:r>
          </a:p>
        </p:txBody>
      </p:sp>
      <p:sp>
        <p:nvSpPr>
          <p:cNvPr id="7" name="Rectangle 6"/>
          <p:cNvSpPr/>
          <p:nvPr/>
        </p:nvSpPr>
        <p:spPr bwMode="auto">
          <a:xfrm>
            <a:off x="396325" y="4076247"/>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Dialog 1</a:t>
            </a:r>
          </a:p>
        </p:txBody>
      </p:sp>
      <p:sp>
        <p:nvSpPr>
          <p:cNvPr id="8" name="Rectangle 7"/>
          <p:cNvSpPr/>
          <p:nvPr/>
        </p:nvSpPr>
        <p:spPr bwMode="auto">
          <a:xfrm>
            <a:off x="396325" y="3059800"/>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Dialog 2</a:t>
            </a:r>
          </a:p>
        </p:txBody>
      </p:sp>
      <p:sp>
        <p:nvSpPr>
          <p:cNvPr id="9" name="Rectangle 8"/>
          <p:cNvSpPr/>
          <p:nvPr/>
        </p:nvSpPr>
        <p:spPr bwMode="auto">
          <a:xfrm>
            <a:off x="418643" y="2100261"/>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8851"/>
            <a:ext cx="12190271" cy="6857027"/>
          </a:xfrm>
          <a:prstGeom prst="rect">
            <a:avLst/>
          </a:prstGeom>
        </p:spPr>
      </p:pic>
    </p:spTree>
    <p:extLst>
      <p:ext uri="{BB962C8B-B14F-4D97-AF65-F5344CB8AC3E}">
        <p14:creationId xmlns:p14="http://schemas.microsoft.com/office/powerpoint/2010/main" val="1127410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2505927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269" y="149891"/>
            <a:ext cx="12190271" cy="6857027"/>
          </a:xfrm>
          <a:prstGeom prst="rect">
            <a:avLst/>
          </a:prstGeom>
        </p:spPr>
      </p:pic>
    </p:spTree>
    <p:extLst>
      <p:ext uri="{BB962C8B-B14F-4D97-AF65-F5344CB8AC3E}">
        <p14:creationId xmlns:p14="http://schemas.microsoft.com/office/powerpoint/2010/main" val="1544139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4012918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1 – Basic Bot Builder &amp; Exercise 2 – Creating Dialogs</a:t>
            </a:r>
          </a:p>
        </p:txBody>
      </p:sp>
    </p:spTree>
    <p:extLst>
      <p:ext uri="{BB962C8B-B14F-4D97-AF65-F5344CB8AC3E}">
        <p14:creationId xmlns:p14="http://schemas.microsoft.com/office/powerpoint/2010/main" val="134412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the Bot Framework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76825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Form Flow</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66352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Form Flow</a:t>
            </a:r>
          </a:p>
        </p:txBody>
      </p:sp>
      <p:sp>
        <p:nvSpPr>
          <p:cNvPr id="6" name="Rectangle: Rounded Corners 5"/>
          <p:cNvSpPr/>
          <p:nvPr/>
        </p:nvSpPr>
        <p:spPr bwMode="auto">
          <a:xfrm>
            <a:off x="5423681" y="1011299"/>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time?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7" y="1469620"/>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118009" y="2271118"/>
            <a:ext cx="2679937" cy="2502519"/>
          </a:xfrm>
          <a:prstGeom prst="rect">
            <a:avLst/>
          </a:prstGeom>
        </p:spPr>
      </p:pic>
      <p:sp>
        <p:nvSpPr>
          <p:cNvPr id="12" name="Rectangle: Rounded Corners 11"/>
          <p:cNvSpPr/>
          <p:nvPr/>
        </p:nvSpPr>
        <p:spPr bwMode="auto">
          <a:xfrm>
            <a:off x="5124873" y="3130192"/>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 how many people?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33456" y="2037423"/>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658467" y="912123"/>
            <a:ext cx="2109873" cy="363946"/>
          </a:xfrm>
          <a:prstGeom prst="rect">
            <a:avLst/>
          </a:prstGeom>
        </p:spPr>
        <p:txBody>
          <a:bodyPr wrap="none">
            <a:spAutoFit/>
          </a:bodyPr>
          <a:lstStyle/>
          <a:p>
            <a:r>
              <a:rPr lang="en-US" sz="1765" b="1" dirty="0">
                <a:solidFill>
                  <a:srgbClr val="FF0000"/>
                </a:solidFill>
              </a:rPr>
              <a:t>(***  only in C# SDK)</a:t>
            </a:r>
          </a:p>
        </p:txBody>
      </p:sp>
    </p:spTree>
    <p:extLst>
      <p:ext uri="{BB962C8B-B14F-4D97-AF65-F5344CB8AC3E}">
        <p14:creationId xmlns:p14="http://schemas.microsoft.com/office/powerpoint/2010/main" val="123477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Form Flow</a:t>
            </a:r>
          </a:p>
        </p:txBody>
      </p:sp>
      <p:sp>
        <p:nvSpPr>
          <p:cNvPr id="6" name="Rectangle: Rounded Corners 5"/>
          <p:cNvSpPr/>
          <p:nvPr/>
        </p:nvSpPr>
        <p:spPr bwMode="auto">
          <a:xfrm>
            <a:off x="5423681" y="1011299"/>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Wait I mean 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7" y="1469620"/>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118009" y="2271118"/>
            <a:ext cx="2679937" cy="2502519"/>
          </a:xfrm>
          <a:prstGeom prst="rect">
            <a:avLst/>
          </a:prstGeom>
        </p:spPr>
      </p:pic>
      <p:sp>
        <p:nvSpPr>
          <p:cNvPr id="12" name="Rectangle: Rounded Corners 11"/>
          <p:cNvSpPr/>
          <p:nvPr/>
        </p:nvSpPr>
        <p:spPr bwMode="auto">
          <a:xfrm>
            <a:off x="5124873" y="3130192"/>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 how many people?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33456" y="2037423"/>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a:xfrm>
            <a:off x="658467" y="912123"/>
            <a:ext cx="2109873" cy="363946"/>
          </a:xfrm>
          <a:prstGeom prst="rect">
            <a:avLst/>
          </a:prstGeom>
        </p:spPr>
        <p:txBody>
          <a:bodyPr wrap="none">
            <a:spAutoFit/>
          </a:bodyPr>
          <a:lstStyle/>
          <a:p>
            <a:r>
              <a:rPr lang="en-US" sz="1765" b="1" dirty="0">
                <a:solidFill>
                  <a:srgbClr val="FF0000"/>
                </a:solidFill>
              </a:rPr>
              <a:t>(***  only in C# SDK)</a:t>
            </a:r>
          </a:p>
        </p:txBody>
      </p:sp>
    </p:spTree>
    <p:extLst>
      <p:ext uri="{BB962C8B-B14F-4D97-AF65-F5344CB8AC3E}">
        <p14:creationId xmlns:p14="http://schemas.microsoft.com/office/powerpoint/2010/main" val="32996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48" y="487"/>
            <a:ext cx="10714105" cy="6857027"/>
          </a:xfrm>
          <a:prstGeom prst="rect">
            <a:avLst/>
          </a:prstGeom>
        </p:spPr>
      </p:pic>
    </p:spTree>
    <p:extLst>
      <p:ext uri="{BB962C8B-B14F-4D97-AF65-F5344CB8AC3E}">
        <p14:creationId xmlns:p14="http://schemas.microsoft.com/office/powerpoint/2010/main" val="311396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48" y="487"/>
            <a:ext cx="10714105" cy="6857027"/>
          </a:xfrm>
          <a:prstGeom prst="rect">
            <a:avLst/>
          </a:prstGeom>
        </p:spPr>
      </p:pic>
    </p:spTree>
    <p:extLst>
      <p:ext uri="{BB962C8B-B14F-4D97-AF65-F5344CB8AC3E}">
        <p14:creationId xmlns:p14="http://schemas.microsoft.com/office/powerpoint/2010/main" val="178740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7322" y="2756681"/>
            <a:ext cx="487016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Add slide showing bot handle things.</a:t>
            </a:r>
          </a:p>
        </p:txBody>
      </p:sp>
      <p:pic>
        <p:nvPicPr>
          <p:cNvPr id="3" name="Picture 2"/>
          <p:cNvPicPr>
            <a:picLocks noChangeAspect="1"/>
          </p:cNvPicPr>
          <p:nvPr/>
        </p:nvPicPr>
        <p:blipFill>
          <a:blip r:embed="rId2"/>
          <a:stretch>
            <a:fillRect/>
          </a:stretch>
        </p:blipFill>
        <p:spPr>
          <a:xfrm>
            <a:off x="607451" y="487"/>
            <a:ext cx="10977098" cy="6857027"/>
          </a:xfrm>
          <a:prstGeom prst="rect">
            <a:avLst/>
          </a:prstGeom>
        </p:spPr>
      </p:pic>
    </p:spTree>
    <p:extLst>
      <p:ext uri="{BB962C8B-B14F-4D97-AF65-F5344CB8AC3E}">
        <p14:creationId xmlns:p14="http://schemas.microsoft.com/office/powerpoint/2010/main" val="395226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3 – Form Flow</a:t>
            </a:r>
          </a:p>
        </p:txBody>
      </p:sp>
    </p:spTree>
    <p:extLst>
      <p:ext uri="{BB962C8B-B14F-4D97-AF65-F5344CB8AC3E}">
        <p14:creationId xmlns:p14="http://schemas.microsoft.com/office/powerpoint/2010/main" val="930795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Carousels, Cards, and Adaptive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807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07E055-ABEF-49C1-9CFE-76CA02AE07F3}"/>
              </a:ext>
            </a:extLst>
          </p:cNvPr>
          <p:cNvSpPr>
            <a:spLocks noGrp="1"/>
          </p:cNvSpPr>
          <p:nvPr>
            <p:ph type="title"/>
          </p:nvPr>
        </p:nvSpPr>
        <p:spPr/>
        <p:txBody>
          <a:bodyPr/>
          <a:lstStyle/>
          <a:p>
            <a:r>
              <a:rPr lang="en-US" dirty="0"/>
              <a:t>First, let’s talk about Cards</a:t>
            </a:r>
          </a:p>
        </p:txBody>
      </p:sp>
    </p:spTree>
    <p:extLst>
      <p:ext uri="{BB962C8B-B14F-4D97-AF65-F5344CB8AC3E}">
        <p14:creationId xmlns:p14="http://schemas.microsoft.com/office/powerpoint/2010/main" val="1043105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B Full">
            <a:extLst>
              <a:ext uri="{FF2B5EF4-FFF2-40B4-BE49-F238E27FC236}">
                <a16:creationId xmlns:a16="http://schemas.microsoft.com/office/drawing/2014/main" id="{7F35B852-DE71-48DC-8794-4C48870A9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2" y="-580344"/>
            <a:ext cx="12613415" cy="7583065"/>
          </a:xfrm>
          <a:prstGeom prst="rect">
            <a:avLst/>
          </a:prstGeom>
        </p:spPr>
      </p:pic>
      <p:pic>
        <p:nvPicPr>
          <p:cNvPr id="2" name="FB">
            <a:extLst>
              <a:ext uri="{FF2B5EF4-FFF2-40B4-BE49-F238E27FC236}">
                <a16:creationId xmlns:a16="http://schemas.microsoft.com/office/drawing/2014/main" id="{CD90F2B5-436C-4FB4-9EC5-0683AA220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2" y="-580345"/>
            <a:ext cx="12613415" cy="7583065"/>
          </a:xfrm>
          <a:prstGeom prst="rect">
            <a:avLst/>
          </a:prstGeom>
        </p:spPr>
      </p:pic>
      <p:pic>
        <p:nvPicPr>
          <p:cNvPr id="3" name="FB Card">
            <a:extLst>
              <a:ext uri="{FF2B5EF4-FFF2-40B4-BE49-F238E27FC236}">
                <a16:creationId xmlns:a16="http://schemas.microsoft.com/office/drawing/2014/main" id="{C4CE8090-A27B-44B0-B363-53212E69A992}"/>
              </a:ext>
            </a:extLst>
          </p:cNvPr>
          <p:cNvPicPr>
            <a:picLocks noChangeAspect="1"/>
          </p:cNvPicPr>
          <p:nvPr/>
        </p:nvPicPr>
        <p:blipFill>
          <a:blip r:embed="rId5"/>
          <a:stretch>
            <a:fillRect/>
          </a:stretch>
        </p:blipFill>
        <p:spPr>
          <a:xfrm>
            <a:off x="-52772" y="-580346"/>
            <a:ext cx="12613417" cy="7583067"/>
          </a:xfrm>
          <a:prstGeom prst="rect">
            <a:avLst/>
          </a:prstGeom>
        </p:spPr>
      </p:pic>
      <p:pic>
        <p:nvPicPr>
          <p:cNvPr id="6" name="Edge">
            <a:extLst>
              <a:ext uri="{FF2B5EF4-FFF2-40B4-BE49-F238E27FC236}">
                <a16:creationId xmlns:a16="http://schemas.microsoft.com/office/drawing/2014/main" id="{55DE805E-BD67-47D8-980E-61A290326C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984" y="614792"/>
            <a:ext cx="9407572" cy="5655743"/>
          </a:xfrm>
          <a:prstGeom prst="rect">
            <a:avLst/>
          </a:prstGeom>
        </p:spPr>
      </p:pic>
      <p:pic>
        <p:nvPicPr>
          <p:cNvPr id="7" name="Edge Card">
            <a:extLst>
              <a:ext uri="{FF2B5EF4-FFF2-40B4-BE49-F238E27FC236}">
                <a16:creationId xmlns:a16="http://schemas.microsoft.com/office/drawing/2014/main" id="{3FBBFDE5-93BE-4A99-84E2-897B7657FD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982" y="614792"/>
            <a:ext cx="9407572" cy="5655742"/>
          </a:xfrm>
          <a:prstGeom prst="rect">
            <a:avLst/>
          </a:prstGeom>
        </p:spPr>
      </p:pic>
      <p:pic>
        <p:nvPicPr>
          <p:cNvPr id="13" name="Skype">
            <a:extLst>
              <a:ext uri="{FF2B5EF4-FFF2-40B4-BE49-F238E27FC236}">
                <a16:creationId xmlns:a16="http://schemas.microsoft.com/office/drawing/2014/main" id="{61C10750-B522-460E-AB47-98227B8E60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7714" y="447256"/>
            <a:ext cx="4705339" cy="6305535"/>
          </a:xfrm>
          <a:prstGeom prst="rect">
            <a:avLst/>
          </a:prstGeom>
        </p:spPr>
      </p:pic>
      <p:pic>
        <p:nvPicPr>
          <p:cNvPr id="15" name="Skype Card">
            <a:extLst>
              <a:ext uri="{FF2B5EF4-FFF2-40B4-BE49-F238E27FC236}">
                <a16:creationId xmlns:a16="http://schemas.microsoft.com/office/drawing/2014/main" id="{645B6AA0-81C2-43E3-8C4B-28554680E6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7714" y="447256"/>
            <a:ext cx="4705339" cy="6305536"/>
          </a:xfrm>
          <a:prstGeom prst="rect">
            <a:avLst/>
          </a:prstGeom>
        </p:spPr>
      </p:pic>
      <p:pic>
        <p:nvPicPr>
          <p:cNvPr id="11" name="Timeline Card"/>
          <p:cNvPicPr>
            <a:picLocks noChangeAspect="1"/>
          </p:cNvPicPr>
          <p:nvPr/>
        </p:nvPicPr>
        <p:blipFill>
          <a:blip r:embed="rId10"/>
          <a:stretch>
            <a:fillRect/>
          </a:stretch>
        </p:blipFill>
        <p:spPr>
          <a:xfrm>
            <a:off x="986432" y="-335943"/>
            <a:ext cx="11743038" cy="6605458"/>
          </a:xfrm>
          <a:prstGeom prst="rect">
            <a:avLst/>
          </a:prstGeom>
        </p:spPr>
      </p:pic>
      <p:pic>
        <p:nvPicPr>
          <p:cNvPr id="9" name="Timeline"/>
          <p:cNvPicPr>
            <a:picLocks noChangeAspect="1"/>
          </p:cNvPicPr>
          <p:nvPr/>
        </p:nvPicPr>
        <p:blipFill>
          <a:blip r:embed="rId11"/>
          <a:stretch>
            <a:fillRect/>
          </a:stretch>
        </p:blipFill>
        <p:spPr>
          <a:xfrm>
            <a:off x="986433" y="-328779"/>
            <a:ext cx="11743038" cy="6605459"/>
          </a:xfrm>
          <a:prstGeom prst="rect">
            <a:avLst/>
          </a:prstGeom>
        </p:spPr>
      </p:pic>
    </p:spTree>
    <p:extLst>
      <p:ext uri="{BB962C8B-B14F-4D97-AF65-F5344CB8AC3E}">
        <p14:creationId xmlns:p14="http://schemas.microsoft.com/office/powerpoint/2010/main" val="401948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nodeType="clickEffect">
                                  <p:stCondLst>
                                    <p:cond delay="0"/>
                                  </p:stCondLst>
                                  <p:childTnLst>
                                    <p:animEffect transition="out" filter="fade">
                                      <p:cBhvr>
                                        <p:cTn id="17" dur="1000"/>
                                        <p:tgtEl>
                                          <p:spTgt spid="2"/>
                                        </p:tgtEl>
                                      </p:cBhvr>
                                    </p:animEffect>
                                    <p:anim calcmode="lin" valueType="num">
                                      <p:cBhvr>
                                        <p:cTn id="18" dur="1000"/>
                                        <p:tgtEl>
                                          <p:spTgt spid="2"/>
                                        </p:tgtEl>
                                        <p:attrNameLst>
                                          <p:attrName>ppt_x</p:attrName>
                                        </p:attrNameLst>
                                      </p:cBhvr>
                                      <p:tavLst>
                                        <p:tav tm="0">
                                          <p:val>
                                            <p:strVal val="ppt_x"/>
                                          </p:val>
                                        </p:tav>
                                        <p:tav tm="100000">
                                          <p:val>
                                            <p:strVal val="ppt_x"/>
                                          </p:val>
                                        </p:tav>
                                      </p:tavLst>
                                    </p:anim>
                                    <p:anim calcmode="lin" valueType="num">
                                      <p:cBhvr>
                                        <p:cTn id="19" dur="1000"/>
                                        <p:tgtEl>
                                          <p:spTgt spid="2"/>
                                        </p:tgtEl>
                                        <p:attrNameLst>
                                          <p:attrName>ppt_y</p:attrName>
                                        </p:attrNameLst>
                                      </p:cBhvr>
                                      <p:tavLst>
                                        <p:tav tm="0">
                                          <p:val>
                                            <p:strVal val="ppt_y"/>
                                          </p:val>
                                        </p:tav>
                                        <p:tav tm="100000">
                                          <p:val>
                                            <p:strVal val="ppt_y-.1"/>
                                          </p:val>
                                        </p:tav>
                                      </p:tavLst>
                                    </p:anim>
                                    <p:set>
                                      <p:cBhvr>
                                        <p:cTn id="20" dur="1" fill="hold">
                                          <p:stCondLst>
                                            <p:cond delay="999"/>
                                          </p:stCondLst>
                                        </p:cTn>
                                        <p:tgtEl>
                                          <p:spTgt spid="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3"/>
                                        </p:tgtEl>
                                      </p:cBhvr>
                                    </p:animEffect>
                                    <p:set>
                                      <p:cBhvr>
                                        <p:cTn id="23" dur="1" fill="hold">
                                          <p:stCondLst>
                                            <p:cond delay="999"/>
                                          </p:stCondLst>
                                        </p:cTn>
                                        <p:tgtEl>
                                          <p:spTgt spid="3"/>
                                        </p:tgtEl>
                                        <p:attrNameLst>
                                          <p:attrName>style.visibility</p:attrName>
                                        </p:attrNameLst>
                                      </p:cBhvr>
                                      <p:to>
                                        <p:strVal val="hidden"/>
                                      </p:to>
                                    </p:set>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2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8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7" presetClass="exit" presetSubtype="0" fill="hold" nodeType="clickEffect">
                                  <p:stCondLst>
                                    <p:cond delay="0"/>
                                  </p:stCondLst>
                                  <p:childTnLst>
                                    <p:animEffect transition="out" filter="fade">
                                      <p:cBhvr>
                                        <p:cTn id="35" dur="1000"/>
                                        <p:tgtEl>
                                          <p:spTgt spid="6"/>
                                        </p:tgtEl>
                                      </p:cBhvr>
                                    </p:animEffect>
                                    <p:anim calcmode="lin" valueType="num">
                                      <p:cBhvr>
                                        <p:cTn id="36" dur="1000"/>
                                        <p:tgtEl>
                                          <p:spTgt spid="6"/>
                                        </p:tgtEl>
                                        <p:attrNameLst>
                                          <p:attrName>ppt_x</p:attrName>
                                        </p:attrNameLst>
                                      </p:cBhvr>
                                      <p:tavLst>
                                        <p:tav tm="0">
                                          <p:val>
                                            <p:strVal val="ppt_x"/>
                                          </p:val>
                                        </p:tav>
                                        <p:tav tm="100000">
                                          <p:val>
                                            <p:strVal val="ppt_x"/>
                                          </p:val>
                                        </p:tav>
                                      </p:tavLst>
                                    </p:anim>
                                    <p:anim calcmode="lin" valueType="num">
                                      <p:cBhvr>
                                        <p:cTn id="37" dur="1000"/>
                                        <p:tgtEl>
                                          <p:spTgt spid="6"/>
                                        </p:tgtEl>
                                        <p:attrNameLst>
                                          <p:attrName>ppt_y</p:attrName>
                                        </p:attrNameLst>
                                      </p:cBhvr>
                                      <p:tavLst>
                                        <p:tav tm="0">
                                          <p:val>
                                            <p:strVal val="ppt_y"/>
                                          </p:val>
                                        </p:tav>
                                        <p:tav tm="100000">
                                          <p:val>
                                            <p:strVal val="ppt_y-.1"/>
                                          </p:val>
                                        </p:tav>
                                      </p:tavLst>
                                    </p:anim>
                                    <p:set>
                                      <p:cBhvr>
                                        <p:cTn id="38" dur="1" fill="hold">
                                          <p:stCondLst>
                                            <p:cond delay="999"/>
                                          </p:stCondLst>
                                        </p:cTn>
                                        <p:tgtEl>
                                          <p:spTgt spid="6"/>
                                        </p:tgtEl>
                                        <p:attrNameLst>
                                          <p:attrName>style.visibility</p:attrName>
                                        </p:attrNameLst>
                                      </p:cBhvr>
                                      <p:to>
                                        <p:strVal val="hidden"/>
                                      </p:to>
                                    </p:se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8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xit" presetSubtype="0" fill="hold" nodeType="clickEffect">
                                  <p:stCondLst>
                                    <p:cond delay="0"/>
                                  </p:stCondLst>
                                  <p:childTnLst>
                                    <p:animEffect transition="out" filter="fade">
                                      <p:cBhvr>
                                        <p:cTn id="50" dur="1000"/>
                                        <p:tgtEl>
                                          <p:spTgt spid="13"/>
                                        </p:tgtEl>
                                      </p:cBhvr>
                                    </p:animEffect>
                                    <p:anim calcmode="lin" valueType="num">
                                      <p:cBhvr>
                                        <p:cTn id="51" dur="1000"/>
                                        <p:tgtEl>
                                          <p:spTgt spid="13"/>
                                        </p:tgtEl>
                                        <p:attrNameLst>
                                          <p:attrName>ppt_x</p:attrName>
                                        </p:attrNameLst>
                                      </p:cBhvr>
                                      <p:tavLst>
                                        <p:tav tm="0">
                                          <p:val>
                                            <p:strVal val="ppt_x"/>
                                          </p:val>
                                        </p:tav>
                                        <p:tav tm="100000">
                                          <p:val>
                                            <p:strVal val="ppt_x"/>
                                          </p:val>
                                        </p:tav>
                                      </p:tavLst>
                                    </p:anim>
                                    <p:anim calcmode="lin" valueType="num">
                                      <p:cBhvr>
                                        <p:cTn id="52" dur="1000"/>
                                        <p:tgtEl>
                                          <p:spTgt spid="13"/>
                                        </p:tgtEl>
                                        <p:attrNameLst>
                                          <p:attrName>ppt_y</p:attrName>
                                        </p:attrNameLst>
                                      </p:cBhvr>
                                      <p:tavLst>
                                        <p:tav tm="0">
                                          <p:val>
                                            <p:strVal val="ppt_y"/>
                                          </p:val>
                                        </p:tav>
                                        <p:tav tm="100000">
                                          <p:val>
                                            <p:strVal val="ppt_y-.1"/>
                                          </p:val>
                                        </p:tav>
                                      </p:tavLst>
                                    </p:anim>
                                    <p:set>
                                      <p:cBhvr>
                                        <p:cTn id="53" dur="1" fill="hold">
                                          <p:stCondLst>
                                            <p:cond delay="999"/>
                                          </p:stCondLst>
                                        </p:cTn>
                                        <p:tgtEl>
                                          <p:spTgt spid="1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000"/>
                                        <p:tgtEl>
                                          <p:spTgt spid="15"/>
                                        </p:tgtEl>
                                      </p:cBhvr>
                                    </p:animEffect>
                                    <p:set>
                                      <p:cBhvr>
                                        <p:cTn id="56" dur="1" fill="hold">
                                          <p:stCondLst>
                                            <p:cond delay="999"/>
                                          </p:stCondLst>
                                        </p:cTn>
                                        <p:tgtEl>
                                          <p:spTgt spid="15"/>
                                        </p:tgtEl>
                                        <p:attrNameLst>
                                          <p:attrName>style.visibility</p:attrName>
                                        </p:attrNameLst>
                                      </p:cBhvr>
                                      <p:to>
                                        <p:strVal val="hidden"/>
                                      </p:to>
                                    </p:set>
                                  </p:childTnLst>
                                </p:cTn>
                              </p:par>
                              <p:par>
                                <p:cTn id="57" presetID="42"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par>
                                <p:cTn id="62" presetID="10" presetClass="entr" presetSubtype="0" fill="hold" nodeType="withEffect">
                                  <p:stCondLst>
                                    <p:cond delay="20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36" y="67407"/>
            <a:ext cx="11819527" cy="664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D28017-C681-4226-B7C7-182602495ECC}"/>
              </a:ext>
            </a:extLst>
          </p:cNvPr>
          <p:cNvSpPr>
            <a:spLocks noGrp="1"/>
          </p:cNvSpPr>
          <p:nvPr>
            <p:ph type="title"/>
          </p:nvPr>
        </p:nvSpPr>
        <p:spPr>
          <a:xfrm>
            <a:off x="266858" y="289957"/>
            <a:ext cx="11655840" cy="899537"/>
          </a:xfrm>
        </p:spPr>
        <p:txBody>
          <a:bodyPr/>
          <a:lstStyle/>
          <a:p>
            <a:r>
              <a:rPr lang="en-US" dirty="0"/>
              <a:t>Cards had a humble beginning on social media</a:t>
            </a:r>
          </a:p>
        </p:txBody>
      </p:sp>
      <p:pic>
        <p:nvPicPr>
          <p:cNvPr id="8194" name="Picture 2">
            <a:extLst>
              <a:ext uri="{FF2B5EF4-FFF2-40B4-BE49-F238E27FC236}">
                <a16:creationId xmlns:a16="http://schemas.microsoft.com/office/drawing/2014/main" id="{509B54ED-C60F-4B47-B142-8C2C0CFBAC38}"/>
              </a:ext>
            </a:extLst>
          </p:cNvPr>
          <p:cNvPicPr>
            <a:picLocks noChangeAspect="1" noChangeArrowheads="1"/>
          </p:cNvPicPr>
          <p:nvPr/>
        </p:nvPicPr>
        <p:blipFill>
          <a:blip r:embed="rId3"/>
          <a:stretch>
            <a:fillRect/>
          </a:stretch>
        </p:blipFill>
        <p:spPr bwMode="auto">
          <a:xfrm>
            <a:off x="1076076" y="3011207"/>
            <a:ext cx="4482124" cy="17357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5" name="Picture 1" descr="image001">
            <a:extLst>
              <a:ext uri="{FF2B5EF4-FFF2-40B4-BE49-F238E27FC236}">
                <a16:creationId xmlns:a16="http://schemas.microsoft.com/office/drawing/2014/main" id="{1EE75960-A60B-414F-AB2E-886112C01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25" y="2174020"/>
            <a:ext cx="3305567" cy="374444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EEEE701-B46C-4D6B-ABC1-F3A1C5330A72}"/>
              </a:ext>
            </a:extLst>
          </p:cNvPr>
          <p:cNvSpPr txBox="1"/>
          <p:nvPr/>
        </p:nvSpPr>
        <p:spPr>
          <a:xfrm>
            <a:off x="2583251" y="4863264"/>
            <a:ext cx="1279132"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Web Pages</a:t>
            </a:r>
          </a:p>
        </p:txBody>
      </p:sp>
      <p:sp>
        <p:nvSpPr>
          <p:cNvPr id="10" name="TextBox 9">
            <a:extLst>
              <a:ext uri="{FF2B5EF4-FFF2-40B4-BE49-F238E27FC236}">
                <a16:creationId xmlns:a16="http://schemas.microsoft.com/office/drawing/2014/main" id="{37D8E322-8958-4D6D-BD51-0665926E8B38}"/>
              </a:ext>
            </a:extLst>
          </p:cNvPr>
          <p:cNvSpPr txBox="1"/>
          <p:nvPr/>
        </p:nvSpPr>
        <p:spPr>
          <a:xfrm>
            <a:off x="8367908" y="6028604"/>
            <a:ext cx="756202"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Video</a:t>
            </a:r>
          </a:p>
        </p:txBody>
      </p:sp>
    </p:spTree>
    <p:extLst>
      <p:ext uri="{BB962C8B-B14F-4D97-AF65-F5344CB8AC3E}">
        <p14:creationId xmlns:p14="http://schemas.microsoft.com/office/powerpoint/2010/main" val="3885052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95"/>
                                        </p:tgtEl>
                                        <p:attrNameLst>
                                          <p:attrName>style.visibility</p:attrName>
                                        </p:attrNameLst>
                                      </p:cBhvr>
                                      <p:to>
                                        <p:strVal val="visible"/>
                                      </p:to>
                                    </p:set>
                                    <p:animEffect transition="in" filter="fade">
                                      <p:cBhvr>
                                        <p:cTn id="15" dur="500"/>
                                        <p:tgtEl>
                                          <p:spTgt spid="81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matically generated description: screenshot, abstract"/>
          <p:cNvPicPr>
            <a:picLocks noChangeAspect="1"/>
          </p:cNvPicPr>
          <p:nvPr/>
        </p:nvPicPr>
        <p:blipFill>
          <a:blip r:embed="rId3"/>
          <a:stretch>
            <a:fillRect/>
          </a:stretch>
        </p:blipFill>
        <p:spPr>
          <a:xfrm>
            <a:off x="653103" y="1355149"/>
            <a:ext cx="2572247" cy="4207209"/>
          </a:xfrm>
          <a:prstGeom prst="rect">
            <a:avLst/>
          </a:prstGeom>
          <a:effectLst>
            <a:outerShdw blurRad="50800" dist="38100" dir="2700000" algn="tl" rotWithShape="0">
              <a:prstClr val="black">
                <a:alpha val="40000"/>
              </a:prstClr>
            </a:outerShdw>
          </a:effectLst>
        </p:spPr>
      </p:pic>
      <p:sp>
        <p:nvSpPr>
          <p:cNvPr id="12" name="TextBox 11"/>
          <p:cNvSpPr txBox="1"/>
          <p:nvPr/>
        </p:nvSpPr>
        <p:spPr>
          <a:xfrm>
            <a:off x="1114689" y="5697459"/>
            <a:ext cx="1424337"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Reservations</a:t>
            </a:r>
          </a:p>
        </p:txBody>
      </p:sp>
      <p:sp>
        <p:nvSpPr>
          <p:cNvPr id="13" name="TextBox 12"/>
          <p:cNvSpPr txBox="1"/>
          <p:nvPr/>
        </p:nvSpPr>
        <p:spPr>
          <a:xfrm>
            <a:off x="5518868" y="5447028"/>
            <a:ext cx="1017824"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Weather</a:t>
            </a:r>
          </a:p>
        </p:txBody>
      </p:sp>
      <p:sp>
        <p:nvSpPr>
          <p:cNvPr id="16" name="TextBox 15"/>
          <p:cNvSpPr txBox="1"/>
          <p:nvPr/>
        </p:nvSpPr>
        <p:spPr>
          <a:xfrm>
            <a:off x="9835362" y="5329982"/>
            <a:ext cx="1224381" cy="367477"/>
          </a:xfrm>
          <a:prstGeom prst="rect">
            <a:avLst/>
          </a:prstGeom>
          <a:noFill/>
          <a:effectLst/>
        </p:spPr>
        <p:txBody>
          <a:bodyPr wrap="none" rtlCol="0">
            <a:spAutoFit/>
          </a:bodyPr>
          <a:lstStyle/>
          <a:p>
            <a:pPr defTabSz="914367">
              <a:defRPr/>
            </a:pPr>
            <a:r>
              <a:rPr lang="en-US" dirty="0">
                <a:solidFill>
                  <a:srgbClr val="FFFFFF"/>
                </a:solidFill>
                <a:latin typeface="Segoe UI Semilight"/>
              </a:rPr>
              <a:t>Reminders</a:t>
            </a:r>
          </a:p>
        </p:txBody>
      </p:sp>
      <p:pic>
        <p:nvPicPr>
          <p:cNvPr id="17" name="Picture 16" descr="Automatically generated description: screenshot, abstract"/>
          <p:cNvPicPr>
            <a:picLocks noChangeAspect="1"/>
          </p:cNvPicPr>
          <p:nvPr/>
        </p:nvPicPr>
        <p:blipFill rotWithShape="1">
          <a:blip r:embed="rId4"/>
          <a:srcRect l="685" r="880"/>
          <a:stretch/>
        </p:blipFill>
        <p:spPr>
          <a:xfrm>
            <a:off x="8759665" y="2013246"/>
            <a:ext cx="3190783" cy="3231624"/>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D92DC7C2-82B3-4EB8-A6F3-263C265ABFF2}"/>
              </a:ext>
            </a:extLst>
          </p:cNvPr>
          <p:cNvPicPr>
            <a:picLocks noChangeAspect="1"/>
          </p:cNvPicPr>
          <p:nvPr/>
        </p:nvPicPr>
        <p:blipFill>
          <a:blip r:embed="rId5"/>
          <a:stretch>
            <a:fillRect/>
          </a:stretch>
        </p:blipFill>
        <p:spPr>
          <a:xfrm>
            <a:off x="4303171" y="1994736"/>
            <a:ext cx="3977176" cy="3367180"/>
          </a:xfrm>
          <a:prstGeom prst="rect">
            <a:avLst/>
          </a:prstGeom>
          <a:effectLst>
            <a:outerShdw blurRad="50800" dist="38100" dir="2700000" algn="tl" rotWithShape="0">
              <a:prstClr val="black">
                <a:alpha val="40000"/>
              </a:prstClr>
            </a:outerShdw>
          </a:effectLst>
        </p:spPr>
      </p:pic>
      <p:sp>
        <p:nvSpPr>
          <p:cNvPr id="3" name="Title 2">
            <a:extLst>
              <a:ext uri="{FF2B5EF4-FFF2-40B4-BE49-F238E27FC236}">
                <a16:creationId xmlns:a16="http://schemas.microsoft.com/office/drawing/2014/main" id="{86178B8B-C3BF-44C1-A654-9E669BF97EFD}"/>
              </a:ext>
            </a:extLst>
          </p:cNvPr>
          <p:cNvSpPr>
            <a:spLocks noGrp="1"/>
          </p:cNvSpPr>
          <p:nvPr>
            <p:ph type="title"/>
          </p:nvPr>
        </p:nvSpPr>
        <p:spPr/>
        <p:txBody>
          <a:bodyPr/>
          <a:lstStyle/>
          <a:p>
            <a:r>
              <a:rPr lang="en-US" dirty="0"/>
              <a:t>And then…</a:t>
            </a:r>
          </a:p>
        </p:txBody>
      </p:sp>
    </p:spTree>
    <p:extLst>
      <p:ext uri="{BB962C8B-B14F-4D97-AF65-F5344CB8AC3E}">
        <p14:creationId xmlns:p14="http://schemas.microsoft.com/office/powerpoint/2010/main" val="829739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sea1-1.xx.fbcdn.net/t39.2365-6/13466573_979516348832909_515976570_n.png"/>
          <p:cNvPicPr>
            <a:picLocks noChangeAspect="1" noChangeArrowheads="1"/>
          </p:cNvPicPr>
          <p:nvPr/>
        </p:nvPicPr>
        <p:blipFill rotWithShape="1">
          <a:blip r:embed="rId3">
            <a:extLst>
              <a:ext uri="{28A0092B-C50C-407E-A947-70E740481C1C}">
                <a14:useLocalDpi xmlns:a14="http://schemas.microsoft.com/office/drawing/2010/main" val="0"/>
              </a:ext>
            </a:extLst>
          </a:blip>
          <a:srcRect l="4474" t="1617" r="58250" b="69023"/>
          <a:stretch/>
        </p:blipFill>
        <p:spPr bwMode="auto">
          <a:xfrm>
            <a:off x="458149" y="1744325"/>
            <a:ext cx="2355703" cy="40757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5696" y="5795075"/>
            <a:ext cx="1656289" cy="362072"/>
          </a:xfrm>
          <a:prstGeom prst="rect">
            <a:avLst/>
          </a:prstGeom>
          <a:noFill/>
        </p:spPr>
        <p:txBody>
          <a:bodyPr wrap="none" rtlCol="0">
            <a:spAutoFit/>
          </a:bodyPr>
          <a:lstStyle/>
          <a:p>
            <a:pPr defTabSz="914367">
              <a:defRPr/>
            </a:pPr>
            <a:r>
              <a:rPr lang="en-US" sz="1765" dirty="0">
                <a:solidFill>
                  <a:srgbClr val="EAEAEA"/>
                </a:solidFill>
                <a:latin typeface="Segoe UI Semilight"/>
              </a:rPr>
              <a:t>Airline Itinerary</a:t>
            </a:r>
          </a:p>
        </p:txBody>
      </p:sp>
      <p:pic>
        <p:nvPicPr>
          <p:cNvPr id="1028" name="Picture 4" descr="https://scontent-sea1-1.xx.fbcdn.net/t39.2365-6/13503467_502166346641834_1768260104_n.png"/>
          <p:cNvPicPr>
            <a:picLocks noChangeAspect="1" noChangeArrowheads="1"/>
          </p:cNvPicPr>
          <p:nvPr/>
        </p:nvPicPr>
        <p:blipFill rotWithShape="1">
          <a:blip r:embed="rId4">
            <a:extLst>
              <a:ext uri="{28A0092B-C50C-407E-A947-70E740481C1C}">
                <a14:useLocalDpi xmlns:a14="http://schemas.microsoft.com/office/drawing/2010/main" val="0"/>
              </a:ext>
            </a:extLst>
          </a:blip>
          <a:srcRect l="2504" t="4336" r="3698" b="3087"/>
          <a:stretch/>
        </p:blipFill>
        <p:spPr bwMode="auto">
          <a:xfrm>
            <a:off x="3675154" y="739755"/>
            <a:ext cx="2724885" cy="26104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79927" y="3337975"/>
            <a:ext cx="2164070" cy="362072"/>
          </a:xfrm>
          <a:prstGeom prst="rect">
            <a:avLst/>
          </a:prstGeom>
          <a:noFill/>
        </p:spPr>
        <p:txBody>
          <a:bodyPr wrap="none" rtlCol="0">
            <a:spAutoFit/>
          </a:bodyPr>
          <a:lstStyle/>
          <a:p>
            <a:pPr defTabSz="914367">
              <a:defRPr/>
            </a:pPr>
            <a:r>
              <a:rPr lang="en-US" sz="1765" dirty="0">
                <a:solidFill>
                  <a:srgbClr val="EAEAEA"/>
                </a:solidFill>
                <a:latin typeface="Segoe UI Semilight"/>
              </a:rPr>
              <a:t>Airline Flight Update</a:t>
            </a:r>
          </a:p>
        </p:txBody>
      </p:sp>
      <p:pic>
        <p:nvPicPr>
          <p:cNvPr id="1030" name="Picture 6" descr="https://scontent-sea1-1.xx.fbcdn.net/t39.2365-6/13466944_1156144061116360_549622536_n.png"/>
          <p:cNvPicPr>
            <a:picLocks noChangeAspect="1" noChangeArrowheads="1"/>
          </p:cNvPicPr>
          <p:nvPr/>
        </p:nvPicPr>
        <p:blipFill rotWithShape="1">
          <a:blip r:embed="rId5">
            <a:extLst>
              <a:ext uri="{28A0092B-C50C-407E-A947-70E740481C1C}">
                <a14:useLocalDpi xmlns:a14="http://schemas.microsoft.com/office/drawing/2010/main" val="0"/>
              </a:ext>
            </a:extLst>
          </a:blip>
          <a:srcRect l="12592" t="14185" r="11836" b="13212"/>
          <a:stretch/>
        </p:blipFill>
        <p:spPr bwMode="auto">
          <a:xfrm>
            <a:off x="3777510" y="3881380"/>
            <a:ext cx="2690135" cy="229410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77510" y="6210128"/>
            <a:ext cx="2698565" cy="362072"/>
          </a:xfrm>
          <a:prstGeom prst="rect">
            <a:avLst/>
          </a:prstGeom>
          <a:noFill/>
        </p:spPr>
        <p:txBody>
          <a:bodyPr wrap="none" rtlCol="0">
            <a:spAutoFit/>
          </a:bodyPr>
          <a:lstStyle/>
          <a:p>
            <a:pPr defTabSz="914367">
              <a:defRPr/>
            </a:pPr>
            <a:r>
              <a:rPr lang="en-US" sz="1765" dirty="0">
                <a:solidFill>
                  <a:srgbClr val="EAEAEA"/>
                </a:solidFill>
                <a:latin typeface="Segoe UI Semilight"/>
              </a:rPr>
              <a:t>Airline Check-in Reminder</a:t>
            </a:r>
          </a:p>
        </p:txBody>
      </p:sp>
      <p:sp>
        <p:nvSpPr>
          <p:cNvPr id="12" name="TextBox 11"/>
          <p:cNvSpPr txBox="1"/>
          <p:nvPr/>
        </p:nvSpPr>
        <p:spPr>
          <a:xfrm>
            <a:off x="10288633" y="5670037"/>
            <a:ext cx="985639" cy="362072"/>
          </a:xfrm>
          <a:prstGeom prst="rect">
            <a:avLst/>
          </a:prstGeom>
          <a:noFill/>
        </p:spPr>
        <p:txBody>
          <a:bodyPr wrap="none" rtlCol="0">
            <a:spAutoFit/>
          </a:bodyPr>
          <a:lstStyle/>
          <a:p>
            <a:pPr defTabSz="914367">
              <a:defRPr/>
            </a:pPr>
            <a:r>
              <a:rPr lang="en-US" sz="1765" dirty="0">
                <a:solidFill>
                  <a:srgbClr val="EAEAEA"/>
                </a:solidFill>
                <a:latin typeface="Segoe UI Semilight"/>
              </a:rPr>
              <a:t>Receipts</a:t>
            </a:r>
          </a:p>
        </p:txBody>
      </p:sp>
      <p:sp>
        <p:nvSpPr>
          <p:cNvPr id="11" name="TextBox 10">
            <a:extLst>
              <a:ext uri="{FF2B5EF4-FFF2-40B4-BE49-F238E27FC236}">
                <a16:creationId xmlns:a16="http://schemas.microsoft.com/office/drawing/2014/main" id="{294EFC05-42B3-4283-8A56-ED9B19BD4D1E}"/>
              </a:ext>
            </a:extLst>
          </p:cNvPr>
          <p:cNvSpPr txBox="1"/>
          <p:nvPr/>
        </p:nvSpPr>
        <p:spPr>
          <a:xfrm>
            <a:off x="7429380" y="3881379"/>
            <a:ext cx="1303081" cy="362072"/>
          </a:xfrm>
          <a:prstGeom prst="rect">
            <a:avLst/>
          </a:prstGeom>
          <a:noFill/>
        </p:spPr>
        <p:txBody>
          <a:bodyPr wrap="none" rtlCol="0">
            <a:spAutoFit/>
          </a:bodyPr>
          <a:lstStyle/>
          <a:p>
            <a:pPr defTabSz="914367">
              <a:defRPr/>
            </a:pPr>
            <a:r>
              <a:rPr lang="en-US" sz="1765" dirty="0">
                <a:solidFill>
                  <a:srgbClr val="EAEAEA"/>
                </a:solidFill>
                <a:latin typeface="Segoe UI Semilight"/>
              </a:rPr>
              <a:t>Restaurants</a:t>
            </a:r>
          </a:p>
        </p:txBody>
      </p:sp>
      <p:sp>
        <p:nvSpPr>
          <p:cNvPr id="4" name="Title 3">
            <a:extLst>
              <a:ext uri="{FF2B5EF4-FFF2-40B4-BE49-F238E27FC236}">
                <a16:creationId xmlns:a16="http://schemas.microsoft.com/office/drawing/2014/main" id="{A8117AAF-642D-472A-8BB8-EDBA62B42940}"/>
              </a:ext>
            </a:extLst>
          </p:cNvPr>
          <p:cNvSpPr>
            <a:spLocks noGrp="1"/>
          </p:cNvSpPr>
          <p:nvPr>
            <p:ph type="title"/>
          </p:nvPr>
        </p:nvSpPr>
        <p:spPr/>
        <p:txBody>
          <a:bodyPr/>
          <a:lstStyle/>
          <a:p>
            <a:r>
              <a:rPr lang="en-US" dirty="0"/>
              <a:t>And then…</a:t>
            </a:r>
          </a:p>
        </p:txBody>
      </p:sp>
      <p:pic>
        <p:nvPicPr>
          <p:cNvPr id="20" name="Picture 19" descr="A picture containing screenshot&#10;&#10;Description generated with very high confidence">
            <a:extLst>
              <a:ext uri="{FF2B5EF4-FFF2-40B4-BE49-F238E27FC236}">
                <a16:creationId xmlns:a16="http://schemas.microsoft.com/office/drawing/2014/main" id="{4EE3C96E-30A2-493A-B214-1C0D90784D84}"/>
              </a:ext>
            </a:extLst>
          </p:cNvPr>
          <p:cNvPicPr>
            <a:picLocks noChangeAspect="1"/>
          </p:cNvPicPr>
          <p:nvPr/>
        </p:nvPicPr>
        <p:blipFill rotWithShape="1">
          <a:blip r:embed="rId6"/>
          <a:srcRect l="16434" t="29820" r="18593" b="10043"/>
          <a:stretch/>
        </p:blipFill>
        <p:spPr>
          <a:xfrm>
            <a:off x="9526458" y="1288458"/>
            <a:ext cx="2509989" cy="4123554"/>
          </a:xfrm>
          <a:custGeom>
            <a:avLst/>
            <a:gdLst>
              <a:gd name="connsiteX0" fmla="*/ 188875 w 2560320"/>
              <a:gd name="connsiteY0" fmla="*/ 0 h 4206240"/>
              <a:gd name="connsiteX1" fmla="*/ 2371445 w 2560320"/>
              <a:gd name="connsiteY1" fmla="*/ 0 h 4206240"/>
              <a:gd name="connsiteX2" fmla="*/ 2560320 w 2560320"/>
              <a:gd name="connsiteY2" fmla="*/ 188875 h 4206240"/>
              <a:gd name="connsiteX3" fmla="*/ 2560320 w 2560320"/>
              <a:gd name="connsiteY3" fmla="*/ 4017365 h 4206240"/>
              <a:gd name="connsiteX4" fmla="*/ 2371445 w 2560320"/>
              <a:gd name="connsiteY4" fmla="*/ 4206240 h 4206240"/>
              <a:gd name="connsiteX5" fmla="*/ 188875 w 2560320"/>
              <a:gd name="connsiteY5" fmla="*/ 4206240 h 4206240"/>
              <a:gd name="connsiteX6" fmla="*/ 0 w 2560320"/>
              <a:gd name="connsiteY6" fmla="*/ 4017365 h 4206240"/>
              <a:gd name="connsiteX7" fmla="*/ 0 w 2560320"/>
              <a:gd name="connsiteY7" fmla="*/ 188875 h 4206240"/>
              <a:gd name="connsiteX8" fmla="*/ 188875 w 2560320"/>
              <a:gd name="connsiteY8" fmla="*/ 0 h 420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0320" h="4206240">
                <a:moveTo>
                  <a:pt x="188875" y="0"/>
                </a:moveTo>
                <a:lnTo>
                  <a:pt x="2371445" y="0"/>
                </a:lnTo>
                <a:cubicBezTo>
                  <a:pt x="2475758" y="0"/>
                  <a:pt x="2560320" y="84562"/>
                  <a:pt x="2560320" y="188875"/>
                </a:cubicBezTo>
                <a:lnTo>
                  <a:pt x="2560320" y="4017365"/>
                </a:lnTo>
                <a:cubicBezTo>
                  <a:pt x="2560320" y="4121678"/>
                  <a:pt x="2475758" y="4206240"/>
                  <a:pt x="2371445" y="4206240"/>
                </a:cubicBezTo>
                <a:lnTo>
                  <a:pt x="188875" y="4206240"/>
                </a:lnTo>
                <a:cubicBezTo>
                  <a:pt x="84562" y="4206240"/>
                  <a:pt x="0" y="4121678"/>
                  <a:pt x="0" y="4017365"/>
                </a:cubicBezTo>
                <a:lnTo>
                  <a:pt x="0" y="188875"/>
                </a:lnTo>
                <a:cubicBezTo>
                  <a:pt x="0" y="84562"/>
                  <a:pt x="84562" y="0"/>
                  <a:pt x="188875" y="0"/>
                </a:cubicBezTo>
                <a:close/>
              </a:path>
            </a:pathLst>
          </a:custGeom>
          <a:noFill/>
          <a:ln>
            <a:solidFill>
              <a:schemeClr val="tx1"/>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B2D10963-655E-46FF-B13E-66DA4DE7B18F}"/>
              </a:ext>
            </a:extLst>
          </p:cNvPr>
          <p:cNvPicPr>
            <a:picLocks noChangeAspect="1"/>
          </p:cNvPicPr>
          <p:nvPr/>
        </p:nvPicPr>
        <p:blipFill>
          <a:blip r:embed="rId7"/>
          <a:srcRect t="2951"/>
          <a:stretch>
            <a:fillRect/>
          </a:stretch>
        </p:blipFill>
        <p:spPr>
          <a:xfrm>
            <a:off x="7236423" y="1725812"/>
            <a:ext cx="1638463" cy="2056383"/>
          </a:xfrm>
          <a:custGeom>
            <a:avLst/>
            <a:gdLst>
              <a:gd name="connsiteX0" fmla="*/ 164257 w 1671318"/>
              <a:gd name="connsiteY0" fmla="*/ 0 h 2097618"/>
              <a:gd name="connsiteX1" fmla="*/ 1507061 w 1671318"/>
              <a:gd name="connsiteY1" fmla="*/ 0 h 2097618"/>
              <a:gd name="connsiteX2" fmla="*/ 1671318 w 1671318"/>
              <a:gd name="connsiteY2" fmla="*/ 164257 h 2097618"/>
              <a:gd name="connsiteX3" fmla="*/ 1671318 w 1671318"/>
              <a:gd name="connsiteY3" fmla="*/ 1933361 h 2097618"/>
              <a:gd name="connsiteX4" fmla="*/ 1507061 w 1671318"/>
              <a:gd name="connsiteY4" fmla="*/ 2097618 h 2097618"/>
              <a:gd name="connsiteX5" fmla="*/ 164257 w 1671318"/>
              <a:gd name="connsiteY5" fmla="*/ 2097618 h 2097618"/>
              <a:gd name="connsiteX6" fmla="*/ 0 w 1671318"/>
              <a:gd name="connsiteY6" fmla="*/ 1933361 h 2097618"/>
              <a:gd name="connsiteX7" fmla="*/ 0 w 1671318"/>
              <a:gd name="connsiteY7" fmla="*/ 164257 h 2097618"/>
              <a:gd name="connsiteX8" fmla="*/ 164257 w 1671318"/>
              <a:gd name="connsiteY8" fmla="*/ 0 h 20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318" h="2097618">
                <a:moveTo>
                  <a:pt x="164257" y="0"/>
                </a:moveTo>
                <a:lnTo>
                  <a:pt x="1507061" y="0"/>
                </a:lnTo>
                <a:cubicBezTo>
                  <a:pt x="1597778" y="0"/>
                  <a:pt x="1671318" y="73540"/>
                  <a:pt x="1671318" y="164257"/>
                </a:cubicBezTo>
                <a:lnTo>
                  <a:pt x="1671318" y="1933361"/>
                </a:lnTo>
                <a:cubicBezTo>
                  <a:pt x="1671318" y="2024078"/>
                  <a:pt x="1597778" y="2097618"/>
                  <a:pt x="1507061" y="2097618"/>
                </a:cubicBezTo>
                <a:lnTo>
                  <a:pt x="164257" y="2097618"/>
                </a:lnTo>
                <a:cubicBezTo>
                  <a:pt x="73540" y="2097618"/>
                  <a:pt x="0" y="2024078"/>
                  <a:pt x="0" y="1933361"/>
                </a:cubicBezTo>
                <a:lnTo>
                  <a:pt x="0" y="164257"/>
                </a:lnTo>
                <a:cubicBezTo>
                  <a:pt x="0" y="73540"/>
                  <a:pt x="73540" y="0"/>
                  <a:pt x="164257" y="0"/>
                </a:cubicBezTo>
                <a:close/>
              </a:path>
            </a:pathLst>
          </a:cu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93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2"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is this achieved today?</a:t>
            </a:r>
          </a:p>
        </p:txBody>
      </p:sp>
    </p:spTree>
    <p:extLst>
      <p:ext uri="{BB962C8B-B14F-4D97-AF65-F5344CB8AC3E}">
        <p14:creationId xmlns:p14="http://schemas.microsoft.com/office/powerpoint/2010/main" val="228412443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0848-70B4-4A60-9B18-61A007E63DA3}"/>
              </a:ext>
            </a:extLst>
          </p:cNvPr>
          <p:cNvSpPr>
            <a:spLocks noGrp="1"/>
          </p:cNvSpPr>
          <p:nvPr>
            <p:ph type="title"/>
          </p:nvPr>
        </p:nvSpPr>
        <p:spPr/>
        <p:txBody>
          <a:bodyPr/>
          <a:lstStyle/>
          <a:p>
            <a:r>
              <a:rPr lang="en-US" dirty="0"/>
              <a:t>Twitter Cards</a:t>
            </a:r>
          </a:p>
        </p:txBody>
      </p:sp>
      <p:sp>
        <p:nvSpPr>
          <p:cNvPr id="3" name="Text Placeholder 2">
            <a:extLst>
              <a:ext uri="{FF2B5EF4-FFF2-40B4-BE49-F238E27FC236}">
                <a16:creationId xmlns:a16="http://schemas.microsoft.com/office/drawing/2014/main" id="{FA1B4F9F-977D-46C4-BAB0-5ABF719A684C}"/>
              </a:ext>
            </a:extLst>
          </p:cNvPr>
          <p:cNvSpPr>
            <a:spLocks noGrp="1"/>
          </p:cNvSpPr>
          <p:nvPr>
            <p:ph type="body" sz="quarter" idx="10"/>
          </p:nvPr>
        </p:nvSpPr>
        <p:spPr>
          <a:xfrm>
            <a:off x="57552" y="1367245"/>
            <a:ext cx="7562353" cy="4115547"/>
          </a:xfrm>
        </p:spPr>
        <p:txBody>
          <a:bodyPr/>
          <a:lstStyle/>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twitter:card</a:t>
            </a:r>
            <a:r>
              <a:rPr lang="en-US" sz="1568" dirty="0">
                <a:solidFill>
                  <a:srgbClr val="000000"/>
                </a:solidFill>
              </a:rPr>
              <a:t>"</a:t>
            </a:r>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err="1">
                <a:solidFill>
                  <a:srgbClr val="0000FF"/>
                </a:solidFill>
              </a:rPr>
              <a:t>summary_large_image</a:t>
            </a:r>
            <a:r>
              <a:rPr lang="en-US" sz="1568" dirty="0">
                <a:solidFill>
                  <a:srgbClr val="000000"/>
                </a:solidFill>
              </a:rPr>
              <a:t>"</a:t>
            </a:r>
            <a:r>
              <a:rPr lang="en-US" sz="1568" dirty="0">
                <a:solidFill>
                  <a:srgbClr val="0000FF"/>
                </a:solidFill>
              </a:rPr>
              <a:t> /&gt;</a:t>
            </a:r>
            <a:endParaRPr lang="en-US" sz="1568" dirty="0">
              <a:solidFill>
                <a:srgbClr val="000000"/>
              </a:solidFill>
            </a:endParaRPr>
          </a:p>
          <a:p>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twitter:site</a:t>
            </a:r>
            <a:r>
              <a:rPr lang="en-US" sz="1568" dirty="0">
                <a:solidFill>
                  <a:srgbClr val="000000"/>
                </a:solidFill>
              </a:rPr>
              <a:t>"</a:t>
            </a:r>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www.nationalgeographic.com</a:t>
            </a:r>
            <a:r>
              <a:rPr lang="en-US" sz="1568" dirty="0">
                <a:solidFill>
                  <a:srgbClr val="000000"/>
                </a:solidFill>
              </a:rPr>
              <a:t>"</a:t>
            </a:r>
            <a:r>
              <a:rPr lang="en-US" sz="1568" dirty="0">
                <a:solidFill>
                  <a:srgbClr val="0000FF"/>
                </a:solidFill>
              </a:rPr>
              <a:t> /&gt;</a:t>
            </a:r>
            <a:endParaRPr lang="en-US" sz="1568" dirty="0">
              <a:solidFill>
                <a:srgbClr val="000000"/>
              </a:solidFill>
            </a:endParaRPr>
          </a:p>
          <a:p>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twitter:creator</a:t>
            </a:r>
            <a:r>
              <a:rPr lang="en-US" sz="1568" dirty="0">
                <a:solidFill>
                  <a:srgbClr val="000000"/>
                </a:solidFill>
              </a:rPr>
              <a:t>"</a:t>
            </a:r>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a:t>
            </a:r>
            <a:r>
              <a:rPr lang="en-US" sz="1568" dirty="0" err="1">
                <a:solidFill>
                  <a:srgbClr val="0000FF"/>
                </a:solidFill>
              </a:rPr>
              <a:t>NatGeo</a:t>
            </a:r>
            <a:r>
              <a:rPr lang="en-US" sz="1568" dirty="0">
                <a:solidFill>
                  <a:srgbClr val="000000"/>
                </a:solidFill>
              </a:rPr>
              <a:t>"</a:t>
            </a:r>
            <a:r>
              <a:rPr lang="en-US" sz="1568" dirty="0">
                <a:solidFill>
                  <a:srgbClr val="0000FF"/>
                </a:solidFill>
              </a:rPr>
              <a:t> /&gt;</a:t>
            </a:r>
            <a:endParaRPr lang="en-US" sz="1568" dirty="0">
              <a:solidFill>
                <a:srgbClr val="000000"/>
              </a:solidFill>
            </a:endParaRPr>
          </a:p>
          <a:p>
            <a:r>
              <a:rPr lang="en-US" sz="1568" dirty="0">
                <a:solidFill>
                  <a:srgbClr val="0000FF"/>
                </a:solidFill>
              </a:rPr>
              <a:t>      </a:t>
            </a:r>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twitter:title</a:t>
            </a:r>
            <a:r>
              <a:rPr lang="en-US" sz="1568" dirty="0">
                <a:solidFill>
                  <a:srgbClr val="000000"/>
                </a:solidFill>
              </a:rPr>
              <a:t>"</a:t>
            </a:r>
            <a:r>
              <a:rPr lang="en-US" sz="1568" dirty="0">
                <a:solidFill>
                  <a:srgbClr val="0000FF"/>
                </a:solidFill>
              </a:rPr>
              <a:t> </a:t>
            </a:r>
            <a:endParaRPr lang="en-US" sz="1568" dirty="0">
              <a:solidFill>
                <a:srgbClr val="000000"/>
              </a:solidFill>
            </a:endParaRPr>
          </a:p>
          <a:p>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Your Shot: Nepal Trekking Pictures</a:t>
            </a:r>
            <a:r>
              <a:rPr lang="en-US" sz="1568" dirty="0">
                <a:solidFill>
                  <a:srgbClr val="000000"/>
                </a:solidFill>
              </a:rPr>
              <a:t>"</a:t>
            </a:r>
            <a:r>
              <a:rPr lang="en-US" sz="1568" dirty="0">
                <a:solidFill>
                  <a:srgbClr val="0000FF"/>
                </a:solidFill>
              </a:rPr>
              <a:t> /&gt;</a:t>
            </a:r>
            <a:endParaRPr lang="en-US" sz="1568" dirty="0">
              <a:solidFill>
                <a:srgbClr val="000000"/>
              </a:solidFill>
            </a:endParaRPr>
          </a:p>
          <a:p>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twitter:description</a:t>
            </a:r>
            <a:r>
              <a:rPr lang="en-US" sz="1568" dirty="0">
                <a:solidFill>
                  <a:srgbClr val="000000"/>
                </a:solidFill>
              </a:rPr>
              <a:t>"</a:t>
            </a:r>
            <a:r>
              <a:rPr lang="en-US" sz="1568" dirty="0">
                <a:solidFill>
                  <a:srgbClr val="0000FF"/>
                </a:solidFill>
              </a:rPr>
              <a:t> </a:t>
            </a:r>
            <a:endParaRPr lang="en-US" sz="1568" dirty="0">
              <a:solidFill>
                <a:srgbClr val="000000"/>
              </a:solidFill>
            </a:endParaRPr>
          </a:p>
          <a:p>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See Nepal Trekking Adventure Photos from </a:t>
            </a:r>
          </a:p>
          <a:p>
            <a:r>
              <a:rPr lang="en-US" sz="1568" dirty="0">
                <a:solidFill>
                  <a:srgbClr val="0000FF"/>
                </a:solidFill>
              </a:rPr>
              <a:t>               Adventurers Like You</a:t>
            </a:r>
            <a:r>
              <a:rPr lang="en-US" sz="1568" dirty="0">
                <a:solidFill>
                  <a:srgbClr val="000000"/>
                </a:solidFill>
              </a:rPr>
              <a:t>"</a:t>
            </a:r>
            <a:r>
              <a:rPr lang="en-US" sz="1568" dirty="0">
                <a:solidFill>
                  <a:srgbClr val="0000FF"/>
                </a:solidFill>
              </a:rPr>
              <a:t> /&gt;</a:t>
            </a:r>
            <a:endParaRPr lang="en-US" sz="1568" dirty="0">
              <a:solidFill>
                <a:srgbClr val="000000"/>
              </a:solidFill>
            </a:endParaRPr>
          </a:p>
          <a:p>
            <a:endParaRPr lang="en-US" sz="1568" dirty="0">
              <a:solidFill>
                <a:srgbClr val="000000"/>
              </a:solidFill>
            </a:endParaRPr>
          </a:p>
          <a:p>
            <a:r>
              <a:rPr lang="en-US" sz="1568" dirty="0">
                <a:solidFill>
                  <a:srgbClr val="0000FF"/>
                </a:solidFill>
              </a:rPr>
              <a:t>&lt;</a:t>
            </a:r>
            <a:r>
              <a:rPr lang="en-US" sz="1568" dirty="0">
                <a:solidFill>
                  <a:srgbClr val="A31515"/>
                </a:solidFill>
              </a:rPr>
              <a:t>meta</a:t>
            </a:r>
            <a:r>
              <a:rPr lang="en-US" sz="1568" dirty="0">
                <a:solidFill>
                  <a:srgbClr val="0000FF"/>
                </a:solidFill>
              </a:rPr>
              <a:t> </a:t>
            </a:r>
            <a:r>
              <a:rPr lang="en-US" sz="1568" dirty="0">
                <a:solidFill>
                  <a:srgbClr val="FF0000"/>
                </a:solidFill>
              </a:rPr>
              <a:t>name</a:t>
            </a:r>
            <a:r>
              <a:rPr lang="en-US" sz="1568" dirty="0">
                <a:solidFill>
                  <a:srgbClr val="0000FF"/>
                </a:solidFill>
              </a:rPr>
              <a:t>=</a:t>
            </a:r>
            <a:r>
              <a:rPr lang="en-US" sz="1568" dirty="0">
                <a:solidFill>
                  <a:srgbClr val="000000"/>
                </a:solidFill>
              </a:rPr>
              <a:t>"</a:t>
            </a:r>
            <a:r>
              <a:rPr lang="en-US" sz="1568" dirty="0" err="1">
                <a:solidFill>
                  <a:srgbClr val="0000FF"/>
                </a:solidFill>
              </a:rPr>
              <a:t>twitter:image</a:t>
            </a:r>
            <a:r>
              <a:rPr lang="en-US" sz="1568" dirty="0">
                <a:solidFill>
                  <a:srgbClr val="000000"/>
                </a:solidFill>
              </a:rPr>
              <a:t>"</a:t>
            </a:r>
            <a:r>
              <a:rPr lang="en-US" sz="1568" dirty="0">
                <a:solidFill>
                  <a:srgbClr val="0000FF"/>
                </a:solidFill>
              </a:rPr>
              <a:t> </a:t>
            </a:r>
            <a:endParaRPr lang="en-US" sz="1568" dirty="0">
              <a:solidFill>
                <a:srgbClr val="000000"/>
              </a:solidFill>
            </a:endParaRPr>
          </a:p>
          <a:p>
            <a:r>
              <a:rPr lang="en-US" sz="1568" dirty="0">
                <a:solidFill>
                  <a:srgbClr val="0000FF"/>
                </a:solidFill>
              </a:rPr>
              <a:t>      </a:t>
            </a:r>
            <a:r>
              <a:rPr lang="en-US" sz="1568" dirty="0">
                <a:solidFill>
                  <a:srgbClr val="FF0000"/>
                </a:solidFill>
              </a:rPr>
              <a:t>content</a:t>
            </a:r>
            <a:r>
              <a:rPr lang="en-US" sz="1568" dirty="0">
                <a:solidFill>
                  <a:srgbClr val="0000FF"/>
                </a:solidFill>
              </a:rPr>
              <a:t>=</a:t>
            </a:r>
            <a:r>
              <a:rPr lang="en-US" sz="1568" dirty="0">
                <a:solidFill>
                  <a:srgbClr val="000000"/>
                </a:solidFill>
              </a:rPr>
              <a:t>"</a:t>
            </a:r>
            <a:r>
              <a:rPr lang="en-US" sz="1568" dirty="0">
                <a:solidFill>
                  <a:srgbClr val="0000FF"/>
                </a:solidFill>
              </a:rPr>
              <a:t>http://something.com/image.jpg</a:t>
            </a:r>
            <a:r>
              <a:rPr lang="en-US" sz="1568" dirty="0">
                <a:solidFill>
                  <a:srgbClr val="000000"/>
                </a:solidFill>
              </a:rPr>
              <a:t>"</a:t>
            </a:r>
            <a:r>
              <a:rPr lang="en-US" sz="1568" dirty="0">
                <a:solidFill>
                  <a:srgbClr val="0000FF"/>
                </a:solidFill>
              </a:rPr>
              <a:t> /&gt;</a:t>
            </a:r>
            <a:endParaRPr lang="en-US" sz="1568" dirty="0"/>
          </a:p>
        </p:txBody>
      </p:sp>
      <p:pic>
        <p:nvPicPr>
          <p:cNvPr id="4" name="Picture 3">
            <a:extLst>
              <a:ext uri="{FF2B5EF4-FFF2-40B4-BE49-F238E27FC236}">
                <a16:creationId xmlns:a16="http://schemas.microsoft.com/office/drawing/2014/main" id="{132A3C47-E5A3-411A-885F-F4F16DC093A6}"/>
              </a:ext>
            </a:extLst>
          </p:cNvPr>
          <p:cNvPicPr>
            <a:picLocks noChangeAspect="1"/>
          </p:cNvPicPr>
          <p:nvPr/>
        </p:nvPicPr>
        <p:blipFill>
          <a:blip r:embed="rId3"/>
          <a:stretch>
            <a:fillRect/>
          </a:stretch>
        </p:blipFill>
        <p:spPr>
          <a:xfrm>
            <a:off x="7619905" y="1377277"/>
            <a:ext cx="4572095" cy="4691315"/>
          </a:xfrm>
          <a:prstGeom prst="rect">
            <a:avLst/>
          </a:prstGeom>
        </p:spPr>
      </p:pic>
    </p:spTree>
    <p:extLst>
      <p:ext uri="{BB962C8B-B14F-4D97-AF65-F5344CB8AC3E}">
        <p14:creationId xmlns:p14="http://schemas.microsoft.com/office/powerpoint/2010/main" val="31955727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020DB-A828-48C6-8040-D43B3154CF5E}"/>
              </a:ext>
            </a:extLst>
          </p:cNvPr>
          <p:cNvSpPr>
            <a:spLocks noGrp="1"/>
          </p:cNvSpPr>
          <p:nvPr>
            <p:ph type="title"/>
          </p:nvPr>
        </p:nvSpPr>
        <p:spPr/>
        <p:txBody>
          <a:bodyPr/>
          <a:lstStyle/>
          <a:p>
            <a:r>
              <a:rPr lang="en-US" dirty="0"/>
              <a:t>Open Graph</a:t>
            </a:r>
          </a:p>
        </p:txBody>
      </p:sp>
      <p:sp>
        <p:nvSpPr>
          <p:cNvPr id="2" name="TextBox 1">
            <a:extLst>
              <a:ext uri="{FF2B5EF4-FFF2-40B4-BE49-F238E27FC236}">
                <a16:creationId xmlns:a16="http://schemas.microsoft.com/office/drawing/2014/main" id="{7B6F69AA-1446-49BA-9C66-0557A93D5FA6}"/>
              </a:ext>
            </a:extLst>
          </p:cNvPr>
          <p:cNvSpPr txBox="1"/>
          <p:nvPr/>
        </p:nvSpPr>
        <p:spPr>
          <a:xfrm>
            <a:off x="0" y="1189494"/>
            <a:ext cx="7888830" cy="3426350"/>
          </a:xfrm>
          <a:prstGeom prst="rect">
            <a:avLst/>
          </a:prstGeom>
          <a:noFill/>
        </p:spPr>
        <p:txBody>
          <a:bodyPr wrap="square" lIns="179285" tIns="143428" rIns="179285" bIns="143428" rtlCol="0">
            <a:spAutoFit/>
          </a:bodyPr>
          <a:lstStyle/>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og:url</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article.html</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a:p>
            <a:pPr defTabSz="914367">
              <a:defRPr/>
            </a:pP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og:type</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article</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a:p>
            <a:pPr defTabSz="914367">
              <a:defRPr/>
            </a:pP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og:title</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a:t>
            </a: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When Great Minds Don’t Think Alike</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a:p>
            <a:pPr defTabSz="914367">
              <a:defRPr/>
            </a:pP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og:description</a:t>
            </a:r>
            <a:r>
              <a:rPr lang="en-US" sz="1568" dirty="0">
                <a:solidFill>
                  <a:srgbClr val="000000"/>
                </a:solidFill>
                <a:latin typeface="Consolas" panose="020B0609020204030204" pitchFamily="49" charset="0"/>
              </a:rPr>
              <a:t>"</a:t>
            </a:r>
          </a:p>
          <a:p>
            <a:pPr defTabSz="914367">
              <a:defRPr/>
            </a:pP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How much does culture influence creative thinking?</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a:p>
            <a:pPr defTabSz="914367">
              <a:defRPr/>
            </a:pPr>
            <a:endParaRPr lang="en-US" sz="1568" dirty="0">
              <a:solidFill>
                <a:srgbClr val="000000"/>
              </a:solidFill>
              <a:latin typeface="Consolas" panose="020B0609020204030204" pitchFamily="49" charset="0"/>
            </a:endParaRPr>
          </a:p>
          <a:p>
            <a:pPr defTabSz="914367">
              <a:defRPr/>
            </a:pPr>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meta</a:t>
            </a: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property</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err="1">
                <a:solidFill>
                  <a:srgbClr val="0000FF"/>
                </a:solidFill>
                <a:latin typeface="Consolas" panose="020B0609020204030204" pitchFamily="49" charset="0"/>
              </a:rPr>
              <a:t>og:image</a:t>
            </a:r>
            <a:r>
              <a:rPr lang="en-US" sz="1568" dirty="0">
                <a:solidFill>
                  <a:srgbClr val="000000"/>
                </a:solidFill>
                <a:latin typeface="Consolas" panose="020B0609020204030204" pitchFamily="49" charset="0"/>
              </a:rPr>
              <a:t>"</a:t>
            </a:r>
          </a:p>
          <a:p>
            <a:pPr defTabSz="914367">
              <a:defRPr/>
            </a:pPr>
            <a:r>
              <a:rPr lang="en-US" sz="1568" dirty="0">
                <a:solidFill>
                  <a:srgbClr val="0000FF"/>
                </a:solidFill>
                <a:latin typeface="Consolas" panose="020B0609020204030204" pitchFamily="49" charset="0"/>
              </a:rPr>
              <a:t>      </a:t>
            </a:r>
            <a:r>
              <a:rPr lang="en-US" sz="1568" dirty="0">
                <a:solidFill>
                  <a:srgbClr val="FF0000"/>
                </a:solidFill>
                <a:latin typeface="Consolas" panose="020B0609020204030204" pitchFamily="49" charset="0"/>
              </a:rPr>
              <a:t>content</a:t>
            </a:r>
            <a:r>
              <a:rPr lang="en-US" sz="1568" dirty="0">
                <a:solidFill>
                  <a:srgbClr val="0000FF"/>
                </a:solidFill>
                <a:latin typeface="Consolas" panose="020B0609020204030204" pitchFamily="49" charset="0"/>
              </a:rPr>
              <a:t>=</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http://nyt.com/summary-image.jpg</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 /&gt;</a:t>
            </a:r>
            <a:endParaRPr lang="en-US" sz="1568" dirty="0">
              <a:solidFill>
                <a:srgbClr val="000000"/>
              </a:solidFill>
              <a:latin typeface="Consolas" panose="020B0609020204030204" pitchFamily="49" charset="0"/>
            </a:endParaRPr>
          </a:p>
        </p:txBody>
      </p:sp>
      <p:pic>
        <p:nvPicPr>
          <p:cNvPr id="3075" name="Picture 3" descr="https://scontent-sea1-1.xx.fbcdn.net/v/t39.2178-6/10956906_396737803821010_168799778_n.png?oh=be3f08fde91b71b8484ca7fd4e6409a7&amp;oe=597D66C0">
            <a:extLst>
              <a:ext uri="{FF2B5EF4-FFF2-40B4-BE49-F238E27FC236}">
                <a16:creationId xmlns:a16="http://schemas.microsoft.com/office/drawing/2014/main" id="{1CF75736-005D-4DA2-9AEE-8A8811B6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319" y="1277604"/>
            <a:ext cx="4478762" cy="428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8327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43D2-6498-4B79-B97F-EE54DA86F2F1}"/>
              </a:ext>
            </a:extLst>
          </p:cNvPr>
          <p:cNvSpPr>
            <a:spLocks noGrp="1"/>
          </p:cNvSpPr>
          <p:nvPr>
            <p:ph type="title"/>
          </p:nvPr>
        </p:nvSpPr>
        <p:spPr/>
        <p:txBody>
          <a:bodyPr/>
          <a:lstStyle/>
          <a:p>
            <a:r>
              <a:rPr lang="en-US" dirty="0"/>
              <a:t>Facebook Messenger Templates</a:t>
            </a:r>
          </a:p>
        </p:txBody>
      </p:sp>
      <p:sp>
        <p:nvSpPr>
          <p:cNvPr id="3" name="Text Placeholder 2">
            <a:extLst>
              <a:ext uri="{FF2B5EF4-FFF2-40B4-BE49-F238E27FC236}">
                <a16:creationId xmlns:a16="http://schemas.microsoft.com/office/drawing/2014/main" id="{F1CE0474-B6EF-41E5-BAE1-50CA67BC56AC}"/>
              </a:ext>
            </a:extLst>
          </p:cNvPr>
          <p:cNvSpPr>
            <a:spLocks noGrp="1"/>
          </p:cNvSpPr>
          <p:nvPr>
            <p:ph type="body" sz="quarter" idx="10"/>
          </p:nvPr>
        </p:nvSpPr>
        <p:spPr>
          <a:xfrm>
            <a:off x="269242" y="1269318"/>
            <a:ext cx="7619589" cy="5495945"/>
          </a:xfrm>
        </p:spPr>
        <p:txBody>
          <a:bodyPr/>
          <a:lstStyle/>
          <a:p>
            <a:r>
              <a:rPr lang="en-US" sz="1274" dirty="0">
                <a:solidFill>
                  <a:srgbClr val="000000"/>
                </a:solidFill>
              </a:rPr>
              <a:t>{</a:t>
            </a:r>
          </a:p>
          <a:p>
            <a:r>
              <a:rPr lang="en-US" sz="1274" dirty="0">
                <a:solidFill>
                  <a:srgbClr val="000000"/>
                </a:solidFill>
              </a:rPr>
              <a:t>  </a:t>
            </a:r>
            <a:r>
              <a:rPr lang="en-US" sz="1274" dirty="0">
                <a:solidFill>
                  <a:srgbClr val="2E75B6"/>
                </a:solidFill>
              </a:rPr>
              <a:t>"type"</a:t>
            </a:r>
            <a:r>
              <a:rPr lang="en-US" sz="1274" dirty="0">
                <a:solidFill>
                  <a:srgbClr val="000000"/>
                </a:solidFill>
              </a:rPr>
              <a:t>: </a:t>
            </a:r>
            <a:r>
              <a:rPr lang="en-US" sz="1274" dirty="0">
                <a:solidFill>
                  <a:srgbClr val="A31515"/>
                </a:solidFill>
              </a:rPr>
              <a:t>"template"</a:t>
            </a:r>
            <a:r>
              <a:rPr lang="en-US" sz="1274" dirty="0">
                <a:solidFill>
                  <a:srgbClr val="000000"/>
                </a:solidFill>
              </a:rPr>
              <a:t>,</a:t>
            </a:r>
          </a:p>
          <a:p>
            <a:r>
              <a:rPr lang="en-US" sz="1274" dirty="0">
                <a:solidFill>
                  <a:srgbClr val="000000"/>
                </a:solidFill>
              </a:rPr>
              <a:t>  </a:t>
            </a:r>
            <a:r>
              <a:rPr lang="en-US" sz="1274" dirty="0">
                <a:solidFill>
                  <a:srgbClr val="2E75B6"/>
                </a:solidFill>
              </a:rPr>
              <a:t>"payload"</a:t>
            </a:r>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template_type</a:t>
            </a:r>
            <a:r>
              <a:rPr lang="en-US" sz="1274" dirty="0">
                <a:solidFill>
                  <a:srgbClr val="2E75B6"/>
                </a:solidFill>
              </a:rPr>
              <a:t>"</a:t>
            </a:r>
            <a:r>
              <a:rPr lang="en-US" sz="1274" dirty="0">
                <a:solidFill>
                  <a:srgbClr val="000000"/>
                </a:solidFill>
              </a:rPr>
              <a:t>: </a:t>
            </a:r>
            <a:r>
              <a:rPr lang="en-US" sz="1274" dirty="0">
                <a:solidFill>
                  <a:srgbClr val="A31515"/>
                </a:solidFill>
              </a:rPr>
              <a:t>"</a:t>
            </a:r>
            <a:r>
              <a:rPr lang="en-US" sz="1274" dirty="0" err="1">
                <a:solidFill>
                  <a:srgbClr val="A31515"/>
                </a:solidFill>
              </a:rPr>
              <a:t>airline_itinerary</a:t>
            </a:r>
            <a:r>
              <a:rPr lang="en-US" sz="1274" dirty="0">
                <a:solidFill>
                  <a:srgbClr val="A31515"/>
                </a:solidFill>
              </a:rPr>
              <a:t>"</a:t>
            </a:r>
            <a:r>
              <a:rPr lang="en-US" sz="1274" dirty="0">
                <a:solidFill>
                  <a:srgbClr val="000000"/>
                </a:solidFill>
              </a:rPr>
              <a:t>,</a:t>
            </a:r>
          </a:p>
          <a:p>
            <a:r>
              <a:rPr lang="en-US" sz="1274" dirty="0">
                <a:solidFill>
                  <a:srgbClr val="000000"/>
                </a:solidFill>
              </a:rPr>
              <a:t>    </a:t>
            </a:r>
            <a:r>
              <a:rPr lang="en-US" sz="1274" dirty="0">
                <a:solidFill>
                  <a:srgbClr val="2E75B6"/>
                </a:solidFill>
              </a:rPr>
              <a:t>"</a:t>
            </a:r>
            <a:r>
              <a:rPr lang="en-US" sz="1274" dirty="0" err="1">
                <a:solidFill>
                  <a:srgbClr val="2E75B6"/>
                </a:solidFill>
              </a:rPr>
              <a:t>passenger_info</a:t>
            </a:r>
            <a:r>
              <a:rPr lang="en-US" sz="1274" dirty="0">
                <a:solidFill>
                  <a:srgbClr val="2E75B6"/>
                </a:solidFill>
              </a:rPr>
              <a:t>"</a:t>
            </a:r>
            <a:r>
              <a:rPr lang="en-US" sz="1274" dirty="0">
                <a:solidFill>
                  <a:srgbClr val="000000"/>
                </a:solidFill>
              </a:rPr>
              <a:t>: [</a:t>
            </a:r>
          </a:p>
          <a:p>
            <a:r>
              <a:rPr lang="en-US" sz="1274" dirty="0">
                <a:solidFill>
                  <a:srgbClr val="000000"/>
                </a:solidFill>
              </a:rPr>
              <a:t>      {</a:t>
            </a:r>
          </a:p>
          <a:p>
            <a:r>
              <a:rPr lang="en-US" sz="1274" dirty="0">
                <a:solidFill>
                  <a:srgbClr val="000000"/>
                </a:solidFill>
              </a:rPr>
              <a:t>        </a:t>
            </a:r>
            <a:r>
              <a:rPr lang="en-US" sz="1274" dirty="0">
                <a:solidFill>
                  <a:srgbClr val="2E75B6"/>
                </a:solidFill>
              </a:rPr>
              <a:t>"name"</a:t>
            </a:r>
            <a:r>
              <a:rPr lang="en-US" sz="1274" dirty="0">
                <a:solidFill>
                  <a:srgbClr val="000000"/>
                </a:solidFill>
              </a:rPr>
              <a:t>: </a:t>
            </a:r>
            <a:r>
              <a:rPr lang="en-US" sz="1274" dirty="0">
                <a:solidFill>
                  <a:srgbClr val="A31515"/>
                </a:solidFill>
              </a:rPr>
              <a:t>"Sarah Hum"</a:t>
            </a:r>
            <a:endParaRPr lang="en-US" sz="1274" dirty="0">
              <a:solidFill>
                <a:srgbClr val="000000"/>
              </a:solidFill>
            </a:endParaRPr>
          </a:p>
          <a:p>
            <a:r>
              <a:rPr lang="en-US" sz="1274" dirty="0">
                <a:solidFill>
                  <a:srgbClr val="000000"/>
                </a:solidFill>
              </a:rPr>
              <a:t>      }</a:t>
            </a:r>
          </a:p>
          <a:p>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flight_info</a:t>
            </a:r>
            <a:r>
              <a:rPr lang="en-US" sz="1274" dirty="0">
                <a:solidFill>
                  <a:srgbClr val="2E75B6"/>
                </a:solidFill>
              </a:rPr>
              <a:t>"</a:t>
            </a:r>
            <a:r>
              <a:rPr lang="en-US" sz="1274" dirty="0">
                <a:solidFill>
                  <a:srgbClr val="000000"/>
                </a:solidFill>
              </a:rPr>
              <a:t>: [</a:t>
            </a:r>
          </a:p>
          <a:p>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flight_number</a:t>
            </a:r>
            <a:r>
              <a:rPr lang="en-US" sz="1274" dirty="0">
                <a:solidFill>
                  <a:srgbClr val="2E75B6"/>
                </a:solidFill>
              </a:rPr>
              <a:t>"</a:t>
            </a:r>
            <a:r>
              <a:rPr lang="en-US" sz="1274" dirty="0">
                <a:solidFill>
                  <a:srgbClr val="000000"/>
                </a:solidFill>
              </a:rPr>
              <a:t>: </a:t>
            </a:r>
            <a:r>
              <a:rPr lang="en-US" sz="1274" dirty="0">
                <a:solidFill>
                  <a:srgbClr val="A31515"/>
                </a:solidFill>
              </a:rPr>
              <a:t>"KL9123"</a:t>
            </a:r>
            <a:r>
              <a:rPr lang="en-US" sz="1274" dirty="0">
                <a:solidFill>
                  <a:srgbClr val="000000"/>
                </a:solidFill>
              </a:rPr>
              <a:t>,</a:t>
            </a:r>
          </a:p>
          <a:p>
            <a:r>
              <a:rPr lang="en-US" sz="1274" dirty="0">
                <a:solidFill>
                  <a:srgbClr val="000000"/>
                </a:solidFill>
              </a:rPr>
              <a:t>        </a:t>
            </a:r>
            <a:r>
              <a:rPr lang="en-US" sz="1274" dirty="0">
                <a:solidFill>
                  <a:srgbClr val="2E75B6"/>
                </a:solidFill>
              </a:rPr>
              <a:t>"</a:t>
            </a:r>
            <a:r>
              <a:rPr lang="en-US" sz="1274" dirty="0" err="1">
                <a:solidFill>
                  <a:srgbClr val="2E75B6"/>
                </a:solidFill>
              </a:rPr>
              <a:t>departure_airport</a:t>
            </a:r>
            <a:r>
              <a:rPr lang="en-US" sz="1274" dirty="0">
                <a:solidFill>
                  <a:srgbClr val="2E75B6"/>
                </a:solidFill>
              </a:rPr>
              <a:t>"</a:t>
            </a:r>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airport_code</a:t>
            </a:r>
            <a:r>
              <a:rPr lang="en-US" sz="1274" dirty="0">
                <a:solidFill>
                  <a:srgbClr val="2E75B6"/>
                </a:solidFill>
              </a:rPr>
              <a:t>"</a:t>
            </a:r>
            <a:r>
              <a:rPr lang="en-US" sz="1274" dirty="0">
                <a:solidFill>
                  <a:srgbClr val="000000"/>
                </a:solidFill>
              </a:rPr>
              <a:t>: </a:t>
            </a:r>
            <a:r>
              <a:rPr lang="en-US" sz="1274" dirty="0">
                <a:solidFill>
                  <a:srgbClr val="A31515"/>
                </a:solidFill>
              </a:rPr>
              <a:t>"SFO"</a:t>
            </a:r>
            <a:r>
              <a:rPr lang="en-US" sz="1274" dirty="0">
                <a:solidFill>
                  <a:srgbClr val="000000"/>
                </a:solidFill>
              </a:rPr>
              <a:t>,</a:t>
            </a:r>
          </a:p>
          <a:p>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arrival_airport</a:t>
            </a:r>
            <a:r>
              <a:rPr lang="en-US" sz="1274" dirty="0">
                <a:solidFill>
                  <a:srgbClr val="2E75B6"/>
                </a:solidFill>
              </a:rPr>
              <a:t>"</a:t>
            </a:r>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airport_code</a:t>
            </a:r>
            <a:r>
              <a:rPr lang="en-US" sz="1274" dirty="0">
                <a:solidFill>
                  <a:srgbClr val="2E75B6"/>
                </a:solidFill>
              </a:rPr>
              <a:t>"</a:t>
            </a:r>
            <a:r>
              <a:rPr lang="en-US" sz="1274" dirty="0">
                <a:solidFill>
                  <a:srgbClr val="000000"/>
                </a:solidFill>
              </a:rPr>
              <a:t>: </a:t>
            </a:r>
            <a:r>
              <a:rPr lang="en-US" sz="1274" dirty="0">
                <a:solidFill>
                  <a:srgbClr val="A31515"/>
                </a:solidFill>
              </a:rPr>
              <a:t>"AMS"</a:t>
            </a:r>
            <a:r>
              <a:rPr lang="en-US" sz="1274" dirty="0">
                <a:solidFill>
                  <a:srgbClr val="000000"/>
                </a:solidFill>
              </a:rPr>
              <a:t>,</a:t>
            </a:r>
          </a:p>
          <a:p>
            <a:r>
              <a:rPr lang="en-US" sz="1274" dirty="0">
                <a:solidFill>
                  <a:srgbClr val="000000"/>
                </a:solidFill>
              </a:rPr>
              <a:t>        }</a:t>
            </a:r>
          </a:p>
          <a:p>
            <a:r>
              <a:rPr lang="en-US" sz="1274" dirty="0">
                <a:solidFill>
                  <a:srgbClr val="000000"/>
                </a:solidFill>
              </a:rPr>
              <a:t>      }</a:t>
            </a:r>
          </a:p>
          <a:p>
            <a:r>
              <a:rPr lang="en-US" sz="1274" dirty="0">
                <a:solidFill>
                  <a:srgbClr val="000000"/>
                </a:solidFill>
              </a:rPr>
              <a:t>    ],</a:t>
            </a:r>
          </a:p>
          <a:p>
            <a:r>
              <a:rPr lang="en-US" sz="1274" dirty="0">
                <a:solidFill>
                  <a:srgbClr val="000000"/>
                </a:solidFill>
              </a:rPr>
              <a:t>    </a:t>
            </a:r>
            <a:r>
              <a:rPr lang="en-US" sz="1274" dirty="0">
                <a:solidFill>
                  <a:srgbClr val="2E75B6"/>
                </a:solidFill>
              </a:rPr>
              <a:t>"</a:t>
            </a:r>
            <a:r>
              <a:rPr lang="en-US" sz="1274" dirty="0" err="1">
                <a:solidFill>
                  <a:srgbClr val="2E75B6"/>
                </a:solidFill>
              </a:rPr>
              <a:t>base_price</a:t>
            </a:r>
            <a:r>
              <a:rPr lang="en-US" sz="1274" dirty="0">
                <a:solidFill>
                  <a:srgbClr val="2E75B6"/>
                </a:solidFill>
              </a:rPr>
              <a:t>"</a:t>
            </a:r>
            <a:r>
              <a:rPr lang="en-US" sz="1274" dirty="0">
                <a:solidFill>
                  <a:srgbClr val="000000"/>
                </a:solidFill>
              </a:rPr>
              <a:t>: </a:t>
            </a:r>
            <a:r>
              <a:rPr lang="en-US" sz="1274" dirty="0">
                <a:solidFill>
                  <a:srgbClr val="A31515"/>
                </a:solidFill>
              </a:rPr>
              <a:t>"12206"</a:t>
            </a:r>
            <a:r>
              <a:rPr lang="en-US" sz="1274" dirty="0">
                <a:solidFill>
                  <a:srgbClr val="000000"/>
                </a:solidFill>
              </a:rPr>
              <a:t>,</a:t>
            </a:r>
          </a:p>
          <a:p>
            <a:r>
              <a:rPr lang="en-US" sz="1274" dirty="0">
                <a:solidFill>
                  <a:srgbClr val="000000"/>
                </a:solidFill>
              </a:rPr>
              <a:t>    </a:t>
            </a:r>
            <a:r>
              <a:rPr lang="en-US" sz="1274" dirty="0">
                <a:solidFill>
                  <a:srgbClr val="2E75B6"/>
                </a:solidFill>
              </a:rPr>
              <a:t>"tax"</a:t>
            </a:r>
            <a:r>
              <a:rPr lang="en-US" sz="1274" dirty="0">
                <a:solidFill>
                  <a:srgbClr val="000000"/>
                </a:solidFill>
              </a:rPr>
              <a:t>: </a:t>
            </a:r>
            <a:r>
              <a:rPr lang="en-US" sz="1274" dirty="0">
                <a:solidFill>
                  <a:srgbClr val="A31515"/>
                </a:solidFill>
              </a:rPr>
              <a:t>"200"</a:t>
            </a:r>
            <a:r>
              <a:rPr lang="en-US" sz="1274" dirty="0">
                <a:solidFill>
                  <a:srgbClr val="000000"/>
                </a:solidFill>
              </a:rPr>
              <a:t>,</a:t>
            </a:r>
          </a:p>
          <a:p>
            <a:r>
              <a:rPr lang="en-US" sz="1274" dirty="0">
                <a:solidFill>
                  <a:srgbClr val="000000"/>
                </a:solidFill>
              </a:rPr>
              <a:t>    </a:t>
            </a:r>
            <a:r>
              <a:rPr lang="en-US" sz="1274" dirty="0">
                <a:solidFill>
                  <a:srgbClr val="2E75B6"/>
                </a:solidFill>
              </a:rPr>
              <a:t>"</a:t>
            </a:r>
            <a:r>
              <a:rPr lang="en-US" sz="1274" dirty="0" err="1">
                <a:solidFill>
                  <a:srgbClr val="2E75B6"/>
                </a:solidFill>
              </a:rPr>
              <a:t>total_price</a:t>
            </a:r>
            <a:r>
              <a:rPr lang="en-US" sz="1274" dirty="0">
                <a:solidFill>
                  <a:srgbClr val="2E75B6"/>
                </a:solidFill>
              </a:rPr>
              <a:t>"</a:t>
            </a:r>
            <a:r>
              <a:rPr lang="en-US" sz="1274" dirty="0">
                <a:solidFill>
                  <a:srgbClr val="000000"/>
                </a:solidFill>
              </a:rPr>
              <a:t>: </a:t>
            </a:r>
            <a:r>
              <a:rPr lang="en-US" sz="1274" dirty="0">
                <a:solidFill>
                  <a:srgbClr val="A31515"/>
                </a:solidFill>
              </a:rPr>
              <a:t>"14003“</a:t>
            </a:r>
            <a:br>
              <a:rPr lang="en-US" sz="1274" dirty="0">
                <a:solidFill>
                  <a:srgbClr val="000000"/>
                </a:solidFill>
              </a:rPr>
            </a:br>
            <a:r>
              <a:rPr lang="en-US" sz="1274" dirty="0">
                <a:solidFill>
                  <a:srgbClr val="000000"/>
                </a:solidFill>
              </a:rPr>
              <a:t>  }</a:t>
            </a:r>
          </a:p>
          <a:p>
            <a:r>
              <a:rPr lang="en-US" sz="1274" dirty="0">
                <a:solidFill>
                  <a:srgbClr val="000000"/>
                </a:solidFill>
              </a:rPr>
              <a:t>}</a:t>
            </a:r>
          </a:p>
        </p:txBody>
      </p:sp>
      <p:pic>
        <p:nvPicPr>
          <p:cNvPr id="4" name="Picture 2" descr="https://scontent-sea1-1.xx.fbcdn.net/t39.2365-6/13466573_979516348832909_515976570_n.png">
            <a:extLst>
              <a:ext uri="{FF2B5EF4-FFF2-40B4-BE49-F238E27FC236}">
                <a16:creationId xmlns:a16="http://schemas.microsoft.com/office/drawing/2014/main" id="{8DAD6574-FA73-4C1A-8D68-D828434CA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74" t="1617" r="58250" b="69023"/>
          <a:stretch/>
        </p:blipFill>
        <p:spPr bwMode="auto">
          <a:xfrm>
            <a:off x="8575999" y="1189494"/>
            <a:ext cx="3167416" cy="54801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7504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Benefits of templates</a:t>
            </a:r>
          </a:p>
        </p:txBody>
      </p:sp>
      <p:sp>
        <p:nvSpPr>
          <p:cNvPr id="6" name="TextBox 5">
            <a:extLst>
              <a:ext uri="{FF2B5EF4-FFF2-40B4-BE49-F238E27FC236}">
                <a16:creationId xmlns:a16="http://schemas.microsoft.com/office/drawing/2014/main" id="{02DC0E5E-ACEA-4734-9A04-54ADE526E746}"/>
              </a:ext>
            </a:extLst>
          </p:cNvPr>
          <p:cNvSpPr txBox="1"/>
          <p:nvPr/>
        </p:nvSpPr>
        <p:spPr>
          <a:xfrm>
            <a:off x="4681123" y="3691169"/>
            <a:ext cx="2721315" cy="199441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Semilight"/>
              </a:rPr>
              <a:t>Facebook looks like Facebook</a:t>
            </a:r>
          </a:p>
          <a:p>
            <a:pPr defTabSz="914367">
              <a:lnSpc>
                <a:spcPct val="90000"/>
              </a:lnSpc>
              <a:spcAft>
                <a:spcPts val="588"/>
              </a:spcAft>
              <a:defRPr/>
            </a:pPr>
            <a:br>
              <a:rPr lang="en-US" sz="2353" dirty="0">
                <a:gradFill>
                  <a:gsLst>
                    <a:gs pos="2917">
                      <a:srgbClr val="FFFFFF"/>
                    </a:gs>
                    <a:gs pos="30000">
                      <a:srgbClr val="FFFFFF"/>
                    </a:gs>
                  </a:gsLst>
                  <a:lin ang="5400000" scaled="0"/>
                </a:gradFill>
                <a:latin typeface="Segoe UI Semilight"/>
              </a:rPr>
            </a:br>
            <a:r>
              <a:rPr lang="en-US" sz="2353" dirty="0">
                <a:gradFill>
                  <a:gsLst>
                    <a:gs pos="2917">
                      <a:srgbClr val="FFFFFF"/>
                    </a:gs>
                    <a:gs pos="30000">
                      <a:srgbClr val="FFFFFF"/>
                    </a:gs>
                  </a:gsLst>
                  <a:lin ang="5400000" scaled="0"/>
                </a:gradFill>
                <a:latin typeface="Segoe UI Semilight"/>
              </a:rPr>
              <a:t>Twitter looks like Twitter</a:t>
            </a:r>
          </a:p>
        </p:txBody>
      </p:sp>
      <p:sp>
        <p:nvSpPr>
          <p:cNvPr id="17" name="TextBox 16">
            <a:extLst>
              <a:ext uri="{FF2B5EF4-FFF2-40B4-BE49-F238E27FC236}">
                <a16:creationId xmlns:a16="http://schemas.microsoft.com/office/drawing/2014/main" id="{E67241BB-1AB3-44A9-BF50-BF956734BC97}"/>
              </a:ext>
            </a:extLst>
          </p:cNvPr>
          <p:cNvSpPr txBox="1"/>
          <p:nvPr/>
        </p:nvSpPr>
        <p:spPr>
          <a:xfrm>
            <a:off x="795385" y="3746989"/>
            <a:ext cx="3353495"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Semilight"/>
              </a:rPr>
              <a:t>All 3</a:t>
            </a:r>
            <a:r>
              <a:rPr lang="en-US" sz="2353" baseline="30000" dirty="0">
                <a:gradFill>
                  <a:gsLst>
                    <a:gs pos="2917">
                      <a:srgbClr val="FFFFFF"/>
                    </a:gs>
                    <a:gs pos="30000">
                      <a:srgbClr val="FFFFFF"/>
                    </a:gs>
                  </a:gsLst>
                  <a:lin ang="5400000" scaled="0"/>
                </a:gradFill>
                <a:latin typeface="Segoe UI Semilight"/>
              </a:rPr>
              <a:t>rd</a:t>
            </a:r>
            <a:r>
              <a:rPr lang="en-US" sz="2353" dirty="0">
                <a:gradFill>
                  <a:gsLst>
                    <a:gs pos="2917">
                      <a:srgbClr val="FFFFFF"/>
                    </a:gs>
                    <a:gs pos="30000">
                      <a:srgbClr val="FFFFFF"/>
                    </a:gs>
                  </a:gsLst>
                  <a:lin ang="5400000" scaled="0"/>
                </a:gradFill>
                <a:latin typeface="Segoe UI Semilight"/>
              </a:rPr>
              <a:t> party content is tightly controlled</a:t>
            </a:r>
          </a:p>
        </p:txBody>
      </p:sp>
      <p:sp>
        <p:nvSpPr>
          <p:cNvPr id="18" name="TextBox 17">
            <a:extLst>
              <a:ext uri="{FF2B5EF4-FFF2-40B4-BE49-F238E27FC236}">
                <a16:creationId xmlns:a16="http://schemas.microsoft.com/office/drawing/2014/main" id="{7D9BABC3-06B6-4980-81DA-3F18E1FE6904}"/>
              </a:ext>
            </a:extLst>
          </p:cNvPr>
          <p:cNvSpPr txBox="1"/>
          <p:nvPr/>
        </p:nvSpPr>
        <p:spPr>
          <a:xfrm>
            <a:off x="8559975" y="3637977"/>
            <a:ext cx="3125210" cy="126725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Semilight"/>
              </a:rPr>
              <a:t>Only have to decorate their content once</a:t>
            </a:r>
          </a:p>
        </p:txBody>
      </p:sp>
      <p:grpSp>
        <p:nvGrpSpPr>
          <p:cNvPr id="3" name="Group 2"/>
          <p:cNvGrpSpPr/>
          <p:nvPr/>
        </p:nvGrpSpPr>
        <p:grpSpPr>
          <a:xfrm>
            <a:off x="4681123" y="1546530"/>
            <a:ext cx="2208574" cy="2112737"/>
            <a:chOff x="4774988" y="1577044"/>
            <a:chExt cx="2252861" cy="2155102"/>
          </a:xfrm>
        </p:grpSpPr>
        <p:sp>
          <p:nvSpPr>
            <p:cNvPr id="4" name="monitor"/>
            <p:cNvSpPr>
              <a:spLocks noChangeAspect="1" noEditPoints="1"/>
            </p:cNvSpPr>
            <p:nvPr/>
          </p:nvSpPr>
          <p:spPr bwMode="auto">
            <a:xfrm>
              <a:off x="5078669" y="1577044"/>
              <a:ext cx="1737341" cy="13314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1" name="TextBox 20">
              <a:extLst>
                <a:ext uri="{FF2B5EF4-FFF2-40B4-BE49-F238E27FC236}">
                  <a16:creationId xmlns:a16="http://schemas.microsoft.com/office/drawing/2014/main" id="{9B8BA188-FA8F-4C9A-81DD-A5FC3AEC6C16}"/>
                </a:ext>
              </a:extLst>
            </p:cNvPr>
            <p:cNvSpPr txBox="1"/>
            <p:nvPr/>
          </p:nvSpPr>
          <p:spPr>
            <a:xfrm>
              <a:off x="4774988" y="3104282"/>
              <a:ext cx="2252861" cy="6278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Users</a:t>
              </a:r>
            </a:p>
          </p:txBody>
        </p:sp>
        <p:sp>
          <p:nvSpPr>
            <p:cNvPr id="22" name="people_4"/>
            <p:cNvSpPr>
              <a:spLocks noChangeAspect="1" noEditPoints="1"/>
            </p:cNvSpPr>
            <p:nvPr/>
          </p:nvSpPr>
          <p:spPr bwMode="auto">
            <a:xfrm>
              <a:off x="5682792" y="1789095"/>
              <a:ext cx="560190" cy="6262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grpSp>
      <p:sp>
        <p:nvSpPr>
          <p:cNvPr id="12" name="monitor"/>
          <p:cNvSpPr>
            <a:spLocks noChangeAspect="1" noEditPoints="1"/>
          </p:cNvSpPr>
          <p:nvPr/>
        </p:nvSpPr>
        <p:spPr bwMode="auto">
          <a:xfrm>
            <a:off x="9202560"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0" name="TextBox 19">
            <a:extLst>
              <a:ext uri="{FF2B5EF4-FFF2-40B4-BE49-F238E27FC236}">
                <a16:creationId xmlns:a16="http://schemas.microsoft.com/office/drawing/2014/main" id="{F6427385-3FB9-4794-AD4D-F54831191D73}"/>
              </a:ext>
            </a:extLst>
          </p:cNvPr>
          <p:cNvSpPr txBox="1"/>
          <p:nvPr/>
        </p:nvSpPr>
        <p:spPr>
          <a:xfrm>
            <a:off x="8559975" y="3061653"/>
            <a:ext cx="3006577" cy="615522"/>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dirty="0">
                <a:solidFill>
                  <a:srgbClr val="00BCF2"/>
                </a:solidFill>
                <a:latin typeface="Segoe UI Semilight"/>
              </a:rPr>
              <a:t>For Content Authors</a:t>
            </a:r>
          </a:p>
        </p:txBody>
      </p:sp>
      <p:sp>
        <p:nvSpPr>
          <p:cNvPr id="23" name="pencil"/>
          <p:cNvSpPr>
            <a:spLocks noChangeAspect="1" noEditPoints="1"/>
          </p:cNvSpPr>
          <p:nvPr/>
        </p:nvSpPr>
        <p:spPr bwMode="auto">
          <a:xfrm>
            <a:off x="9825461" y="1806404"/>
            <a:ext cx="533226" cy="53322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1076076"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3D437AB0-3AC6-455A-B144-953A69BA5B9B}"/>
              </a:ext>
            </a:extLst>
          </p:cNvPr>
          <p:cNvSpPr txBox="1"/>
          <p:nvPr/>
        </p:nvSpPr>
        <p:spPr>
          <a:xfrm>
            <a:off x="795385" y="3043745"/>
            <a:ext cx="2208574" cy="615522"/>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dirty="0">
                <a:solidFill>
                  <a:srgbClr val="00BCF2"/>
                </a:solidFill>
                <a:latin typeface="Segoe UI Semilight"/>
              </a:rPr>
              <a:t>For Host Apps</a:t>
            </a:r>
          </a:p>
        </p:txBody>
      </p:sp>
      <p:sp>
        <p:nvSpPr>
          <p:cNvPr id="29" name="browser_4">
            <a:extLst>
              <a:ext uri="{FF2B5EF4-FFF2-40B4-BE49-F238E27FC236}">
                <a16:creationId xmlns:a16="http://schemas.microsoft.com/office/drawing/2014/main" id="{D7BAE571-BA04-4433-BED9-9BEC4B8794A3}"/>
              </a:ext>
            </a:extLst>
          </p:cNvPr>
          <p:cNvSpPr>
            <a:spLocks noChangeAspect="1" noEditPoints="1"/>
          </p:cNvSpPr>
          <p:nvPr/>
        </p:nvSpPr>
        <p:spPr bwMode="auto">
          <a:xfrm>
            <a:off x="1473097" y="1754412"/>
            <a:ext cx="858207" cy="635838"/>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066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12" grpId="0" animBg="1"/>
      <p:bldP spid="20" grpId="0"/>
      <p:bldP spid="23" grpId="0" animBg="1"/>
      <p:bldP spid="11" grpId="0" animBg="1"/>
      <p:bldP spid="19" grpId="0"/>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normAutofit/>
          </a:bodyPr>
          <a:lstStyle/>
          <a:p>
            <a:r>
              <a:rPr lang="en-US" sz="4400" dirty="0"/>
              <a:t>Challenges with </a:t>
            </a:r>
            <a:r>
              <a:rPr lang="en-US" sz="4400"/>
              <a:t>templates</a:t>
            </a:r>
            <a:endParaRPr lang="en-US" sz="4400" dirty="0"/>
          </a:p>
        </p:txBody>
      </p:sp>
      <p:sp>
        <p:nvSpPr>
          <p:cNvPr id="17" name="TextBox 16">
            <a:extLst>
              <a:ext uri="{FF2B5EF4-FFF2-40B4-BE49-F238E27FC236}">
                <a16:creationId xmlns:a16="http://schemas.microsoft.com/office/drawing/2014/main" id="{E67241BB-1AB3-44A9-BF50-BF956734BC97}"/>
              </a:ext>
            </a:extLst>
          </p:cNvPr>
          <p:cNvSpPr txBox="1"/>
          <p:nvPr/>
        </p:nvSpPr>
        <p:spPr>
          <a:xfrm>
            <a:off x="2151774" y="3724285"/>
            <a:ext cx="4696470" cy="247564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Every template must be designed, implemented, and documented on every platform</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News Articles</a:t>
            </a:r>
          </a:p>
        </p:txBody>
      </p:sp>
      <p:sp>
        <p:nvSpPr>
          <p:cNvPr id="18" name="TextBox 17">
            <a:extLst>
              <a:ext uri="{FF2B5EF4-FFF2-40B4-BE49-F238E27FC236}">
                <a16:creationId xmlns:a16="http://schemas.microsoft.com/office/drawing/2014/main" id="{7D9BABC3-06B6-4980-81DA-3F18E1FE6904}"/>
              </a:ext>
            </a:extLst>
          </p:cNvPr>
          <p:cNvSpPr txBox="1"/>
          <p:nvPr/>
        </p:nvSpPr>
        <p:spPr>
          <a:xfrm>
            <a:off x="6992415" y="3724286"/>
            <a:ext cx="4482075" cy="206984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Limited types of content (articles, video, airline, etc.) </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No ability to customize </a:t>
            </a:r>
            <a:br>
              <a:rPr lang="en-US" sz="2353" dirty="0">
                <a:solidFill>
                  <a:srgbClr val="EAEAEA"/>
                </a:solidFill>
                <a:latin typeface="Segoe UI Semilight"/>
              </a:rPr>
            </a:br>
            <a:r>
              <a:rPr lang="en-US" sz="2353" dirty="0">
                <a:solidFill>
                  <a:srgbClr val="EAEAEA"/>
                </a:solidFill>
                <a:latin typeface="Segoe UI Semilight"/>
              </a:rPr>
              <a:t>the templates</a:t>
            </a:r>
          </a:p>
        </p:txBody>
      </p:sp>
      <p:sp>
        <p:nvSpPr>
          <p:cNvPr id="12" name="monitor"/>
          <p:cNvSpPr>
            <a:spLocks noChangeAspect="1" noEditPoints="1"/>
          </p:cNvSpPr>
          <p:nvPr/>
        </p:nvSpPr>
        <p:spPr bwMode="auto">
          <a:xfrm>
            <a:off x="7888830" y="154652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7D0DE592-FE58-449D-A4FA-FE6428DB6E63}"/>
              </a:ext>
            </a:extLst>
          </p:cNvPr>
          <p:cNvSpPr txBox="1"/>
          <p:nvPr/>
        </p:nvSpPr>
        <p:spPr>
          <a:xfrm>
            <a:off x="6992415" y="3104808"/>
            <a:ext cx="3406377"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Content Authors</a:t>
            </a:r>
          </a:p>
        </p:txBody>
      </p:sp>
      <p:sp>
        <p:nvSpPr>
          <p:cNvPr id="14" name="pencil"/>
          <p:cNvSpPr>
            <a:spLocks noChangeAspect="1" noEditPoints="1"/>
          </p:cNvSpPr>
          <p:nvPr/>
        </p:nvSpPr>
        <p:spPr bwMode="auto">
          <a:xfrm>
            <a:off x="8495703" y="1806404"/>
            <a:ext cx="533226" cy="53322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AA2B391-9DC0-4CEC-B08E-74BB655909B8}"/>
              </a:ext>
            </a:extLst>
          </p:cNvPr>
          <p:cNvSpPr txBox="1"/>
          <p:nvPr/>
        </p:nvSpPr>
        <p:spPr>
          <a:xfrm>
            <a:off x="2151774" y="3104808"/>
            <a:ext cx="3047813"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Host Apps</a:t>
            </a:r>
          </a:p>
        </p:txBody>
      </p:sp>
      <p:sp>
        <p:nvSpPr>
          <p:cNvPr id="11" name="monitor"/>
          <p:cNvSpPr>
            <a:spLocks noChangeAspect="1" noEditPoints="1"/>
          </p:cNvSpPr>
          <p:nvPr/>
        </p:nvSpPr>
        <p:spPr bwMode="auto">
          <a:xfrm>
            <a:off x="2839483"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5" name="browser_4">
            <a:extLst>
              <a:ext uri="{FF2B5EF4-FFF2-40B4-BE49-F238E27FC236}">
                <a16:creationId xmlns:a16="http://schemas.microsoft.com/office/drawing/2014/main" id="{3460D68C-DE27-42DD-9422-4935FB1EB1BE}"/>
              </a:ext>
            </a:extLst>
          </p:cNvPr>
          <p:cNvSpPr>
            <a:spLocks noChangeAspect="1" noEditPoints="1"/>
          </p:cNvSpPr>
          <p:nvPr/>
        </p:nvSpPr>
        <p:spPr bwMode="auto">
          <a:xfrm>
            <a:off x="3256061" y="1755098"/>
            <a:ext cx="858207" cy="635838"/>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210880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3" end="3"/>
                                            </p:txEl>
                                          </p:spTgt>
                                        </p:tgtEl>
                                        <p:attrNameLst>
                                          <p:attrName>style.visibility</p:attrName>
                                        </p:attrNameLst>
                                      </p:cBhvr>
                                      <p:to>
                                        <p:strVal val="visible"/>
                                      </p:to>
                                    </p:set>
                                    <p:animEffect transition="in" filter="fade">
                                      <p:cBhvr>
                                        <p:cTn id="12" dur="500"/>
                                        <p:tgtEl>
                                          <p:spTgt spid="1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normAutofit/>
          </a:bodyPr>
          <a:lstStyle/>
          <a:p>
            <a:r>
              <a:rPr lang="en-US" sz="4400" dirty="0"/>
              <a:t>Challenges with </a:t>
            </a:r>
            <a:r>
              <a:rPr lang="en-US" sz="4400"/>
              <a:t>templates</a:t>
            </a:r>
            <a:endParaRPr lang="en-US" sz="4400" dirty="0"/>
          </a:p>
        </p:txBody>
      </p:sp>
      <p:sp>
        <p:nvSpPr>
          <p:cNvPr id="17" name="TextBox 16">
            <a:extLst>
              <a:ext uri="{FF2B5EF4-FFF2-40B4-BE49-F238E27FC236}">
                <a16:creationId xmlns:a16="http://schemas.microsoft.com/office/drawing/2014/main" id="{E67241BB-1AB3-44A9-BF50-BF956734BC97}"/>
              </a:ext>
            </a:extLst>
          </p:cNvPr>
          <p:cNvSpPr txBox="1"/>
          <p:nvPr/>
        </p:nvSpPr>
        <p:spPr>
          <a:xfrm>
            <a:off x="2151774" y="3724285"/>
            <a:ext cx="4696470" cy="247564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Every template must be designed, implemented, and documented on every platform</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News Articles</a:t>
            </a:r>
          </a:p>
          <a:p>
            <a:pPr defTabSz="914367">
              <a:lnSpc>
                <a:spcPct val="90000"/>
              </a:lnSpc>
              <a:spcAft>
                <a:spcPts val="588"/>
              </a:spcAft>
              <a:defRPr/>
            </a:pPr>
            <a:r>
              <a:rPr lang="en-US" sz="2353" dirty="0">
                <a:solidFill>
                  <a:srgbClr val="EAEAEA"/>
                </a:solidFill>
                <a:latin typeface="Segoe UI Semilight"/>
              </a:rPr>
              <a:t>Railroad tickets</a:t>
            </a:r>
          </a:p>
        </p:txBody>
      </p:sp>
      <p:sp>
        <p:nvSpPr>
          <p:cNvPr id="18" name="TextBox 17">
            <a:extLst>
              <a:ext uri="{FF2B5EF4-FFF2-40B4-BE49-F238E27FC236}">
                <a16:creationId xmlns:a16="http://schemas.microsoft.com/office/drawing/2014/main" id="{7D9BABC3-06B6-4980-81DA-3F18E1FE6904}"/>
              </a:ext>
            </a:extLst>
          </p:cNvPr>
          <p:cNvSpPr txBox="1"/>
          <p:nvPr/>
        </p:nvSpPr>
        <p:spPr>
          <a:xfrm>
            <a:off x="6992415" y="3724286"/>
            <a:ext cx="4482075" cy="206984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Limited types of content (articles, video, airline, etc.) </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No ability to customize </a:t>
            </a:r>
            <a:br>
              <a:rPr lang="en-US" sz="2353" dirty="0">
                <a:solidFill>
                  <a:srgbClr val="EAEAEA"/>
                </a:solidFill>
                <a:latin typeface="Segoe UI Semilight"/>
              </a:rPr>
            </a:br>
            <a:r>
              <a:rPr lang="en-US" sz="2353" dirty="0">
                <a:solidFill>
                  <a:srgbClr val="EAEAEA"/>
                </a:solidFill>
                <a:latin typeface="Segoe UI Semilight"/>
              </a:rPr>
              <a:t>the templates</a:t>
            </a:r>
          </a:p>
        </p:txBody>
      </p:sp>
      <p:sp>
        <p:nvSpPr>
          <p:cNvPr id="12" name="monitor"/>
          <p:cNvSpPr>
            <a:spLocks noChangeAspect="1" noEditPoints="1"/>
          </p:cNvSpPr>
          <p:nvPr/>
        </p:nvSpPr>
        <p:spPr bwMode="auto">
          <a:xfrm>
            <a:off x="7888830" y="154652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7D0DE592-FE58-449D-A4FA-FE6428DB6E63}"/>
              </a:ext>
            </a:extLst>
          </p:cNvPr>
          <p:cNvSpPr txBox="1"/>
          <p:nvPr/>
        </p:nvSpPr>
        <p:spPr>
          <a:xfrm>
            <a:off x="6992415" y="3104808"/>
            <a:ext cx="3406377"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Content Authors</a:t>
            </a:r>
          </a:p>
        </p:txBody>
      </p:sp>
      <p:sp>
        <p:nvSpPr>
          <p:cNvPr id="14" name="pencil"/>
          <p:cNvSpPr>
            <a:spLocks noChangeAspect="1" noEditPoints="1"/>
          </p:cNvSpPr>
          <p:nvPr/>
        </p:nvSpPr>
        <p:spPr bwMode="auto">
          <a:xfrm>
            <a:off x="8495703" y="1806404"/>
            <a:ext cx="533226" cy="53322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AA2B391-9DC0-4CEC-B08E-74BB655909B8}"/>
              </a:ext>
            </a:extLst>
          </p:cNvPr>
          <p:cNvSpPr txBox="1"/>
          <p:nvPr/>
        </p:nvSpPr>
        <p:spPr>
          <a:xfrm>
            <a:off x="2151774" y="3104808"/>
            <a:ext cx="3047813"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Host Apps</a:t>
            </a:r>
          </a:p>
        </p:txBody>
      </p:sp>
      <p:sp>
        <p:nvSpPr>
          <p:cNvPr id="11" name="monitor"/>
          <p:cNvSpPr>
            <a:spLocks noChangeAspect="1" noEditPoints="1"/>
          </p:cNvSpPr>
          <p:nvPr/>
        </p:nvSpPr>
        <p:spPr bwMode="auto">
          <a:xfrm>
            <a:off x="2839483"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5" name="browser_4">
            <a:extLst>
              <a:ext uri="{FF2B5EF4-FFF2-40B4-BE49-F238E27FC236}">
                <a16:creationId xmlns:a16="http://schemas.microsoft.com/office/drawing/2014/main" id="{3460D68C-DE27-42DD-9422-4935FB1EB1BE}"/>
              </a:ext>
            </a:extLst>
          </p:cNvPr>
          <p:cNvSpPr>
            <a:spLocks noChangeAspect="1" noEditPoints="1"/>
          </p:cNvSpPr>
          <p:nvPr/>
        </p:nvSpPr>
        <p:spPr bwMode="auto">
          <a:xfrm>
            <a:off x="3256061" y="1755098"/>
            <a:ext cx="858207" cy="635838"/>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249011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8"/>
          <p:cNvSpPr>
            <a:spLocks noGrp="1"/>
          </p:cNvSpPr>
          <p:nvPr>
            <p:ph type="body" sz="quarter" idx="10"/>
          </p:nvPr>
        </p:nvSpPr>
        <p:spPr>
          <a:xfrm>
            <a:off x="263947" y="1166287"/>
            <a:ext cx="4200486" cy="3270713"/>
          </a:xfrm>
        </p:spPr>
        <p:txBody>
          <a:bodyPr>
            <a:normAutofit lnSpcReduction="10000"/>
          </a:bodyPr>
          <a:lstStyle/>
          <a:p>
            <a:r>
              <a:rPr lang="en-US" sz="3137" dirty="0">
                <a:solidFill>
                  <a:schemeClr val="tx1"/>
                </a:solidFill>
                <a:cs typeface="Segoe UI Light" panose="020B0502040204020203" pitchFamily="34" charset="0"/>
              </a:rPr>
              <a:t>Register your bot</a:t>
            </a:r>
          </a:p>
          <a:p>
            <a:r>
              <a:rPr lang="en-US" sz="3137" dirty="0">
                <a:solidFill>
                  <a:schemeClr val="tx1"/>
                </a:solidFill>
                <a:cs typeface="Segoe UI Light" panose="020B0502040204020203" pitchFamily="34" charset="0"/>
              </a:rPr>
              <a:t>Connect to channels</a:t>
            </a:r>
          </a:p>
          <a:p>
            <a:r>
              <a:rPr lang="en-US" sz="3137" dirty="0">
                <a:solidFill>
                  <a:schemeClr val="tx1"/>
                </a:solidFill>
                <a:cs typeface="Segoe UI Light" panose="020B0502040204020203" pitchFamily="34" charset="0"/>
              </a:rPr>
              <a:t>Test</a:t>
            </a:r>
          </a:p>
          <a:p>
            <a:r>
              <a:rPr lang="en-US" sz="3137" dirty="0">
                <a:solidFill>
                  <a:schemeClr val="tx1"/>
                </a:solidFill>
                <a:cs typeface="Segoe UI Light" panose="020B0502040204020203" pitchFamily="34" charset="0"/>
              </a:rPr>
              <a:t>Publish</a:t>
            </a:r>
          </a:p>
          <a:p>
            <a:r>
              <a:rPr lang="en-US" sz="3137" dirty="0">
                <a:solidFill>
                  <a:schemeClr val="tx1"/>
                </a:solidFill>
                <a:cs typeface="Segoe UI Light" panose="020B0502040204020203" pitchFamily="34" charset="0"/>
              </a:rPr>
              <a:t>Manage</a:t>
            </a:r>
          </a:p>
          <a:p>
            <a:r>
              <a:rPr lang="en-US" sz="3137" dirty="0">
                <a:solidFill>
                  <a:schemeClr val="tx1"/>
                </a:solidFill>
                <a:cs typeface="Segoe UI Light" panose="020B0502040204020203" pitchFamily="34" charset="0"/>
              </a:rPr>
              <a:t>Measure</a:t>
            </a:r>
          </a:p>
        </p:txBody>
      </p:sp>
      <p:sp>
        <p:nvSpPr>
          <p:cNvPr id="16" name="Title 1"/>
          <p:cNvSpPr>
            <a:spLocks noGrp="1"/>
          </p:cNvSpPr>
          <p:nvPr>
            <p:ph type="title"/>
          </p:nvPr>
        </p:nvSpPr>
        <p:spPr>
          <a:xfrm>
            <a:off x="263948" y="284307"/>
            <a:ext cx="11426711" cy="881979"/>
          </a:xfrm>
        </p:spPr>
        <p:txBody>
          <a:bodyPr/>
          <a:lstStyle/>
          <a:p>
            <a:r>
              <a:rPr lang="en-US" dirty="0"/>
              <a:t>Developer Portal</a:t>
            </a:r>
          </a:p>
        </p:txBody>
      </p:sp>
      <p:sp>
        <p:nvSpPr>
          <p:cNvPr id="18" name="Content Placeholder 2"/>
          <p:cNvSpPr>
            <a:spLocks noGrp="1"/>
          </p:cNvSpPr>
          <p:nvPr/>
        </p:nvSpPr>
        <p:spPr>
          <a:xfrm>
            <a:off x="149694" y="1230680"/>
            <a:ext cx="4460540" cy="5034947"/>
          </a:xfrm>
          <a:prstGeom prst="rect">
            <a:avLst/>
          </a:prstGeom>
        </p:spPr>
        <p:txBody>
          <a:bodyPr vert="horz" wrap="square" lIns="143428" tIns="89642" rIns="143428" bIns="89642"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3459" dirty="0">
              <a:cs typeface="Segoe UI Light" panose="020B0502040204020203" pitchFamily="34" charset="0"/>
            </a:endParaRPr>
          </a:p>
        </p:txBody>
      </p:sp>
      <p:grpSp>
        <p:nvGrpSpPr>
          <p:cNvPr id="19" name="Group 18"/>
          <p:cNvGrpSpPr/>
          <p:nvPr/>
        </p:nvGrpSpPr>
        <p:grpSpPr>
          <a:xfrm>
            <a:off x="4853669" y="284306"/>
            <a:ext cx="6758571" cy="6157053"/>
            <a:chOff x="4950995" y="289510"/>
            <a:chExt cx="6894094" cy="6280515"/>
          </a:xfrm>
        </p:grpSpPr>
        <p:pic>
          <p:nvPicPr>
            <p:cNvPr id="20" name="Picture 1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17169" y="376492"/>
              <a:ext cx="6777118" cy="6193533"/>
            </a:xfrm>
            <a:prstGeom prst="rect">
              <a:avLst/>
            </a:prstGeom>
            <a:ln w="3175">
              <a:solidFill>
                <a:schemeClr val="bg1">
                  <a:lumMod val="85000"/>
                </a:schemeClr>
              </a:solidFill>
            </a:ln>
          </p:spPr>
        </p:pic>
        <p:sp>
          <p:nvSpPr>
            <p:cNvPr id="21" name="Rectangle 20"/>
            <p:cNvSpPr/>
            <p:nvPr/>
          </p:nvSpPr>
          <p:spPr bwMode="auto">
            <a:xfrm>
              <a:off x="4950995" y="289510"/>
              <a:ext cx="6894094" cy="4504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145744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normAutofit/>
          </a:bodyPr>
          <a:lstStyle/>
          <a:p>
            <a:r>
              <a:rPr lang="en-US" sz="4400" dirty="0"/>
              <a:t>Challenges with </a:t>
            </a:r>
            <a:r>
              <a:rPr lang="en-US" sz="4400"/>
              <a:t>templates</a:t>
            </a:r>
            <a:endParaRPr lang="en-US" sz="4400" dirty="0"/>
          </a:p>
        </p:txBody>
      </p:sp>
      <p:sp>
        <p:nvSpPr>
          <p:cNvPr id="17" name="TextBox 16">
            <a:extLst>
              <a:ext uri="{FF2B5EF4-FFF2-40B4-BE49-F238E27FC236}">
                <a16:creationId xmlns:a16="http://schemas.microsoft.com/office/drawing/2014/main" id="{E67241BB-1AB3-44A9-BF50-BF956734BC97}"/>
              </a:ext>
            </a:extLst>
          </p:cNvPr>
          <p:cNvSpPr txBox="1"/>
          <p:nvPr/>
        </p:nvSpPr>
        <p:spPr>
          <a:xfrm>
            <a:off x="2151774" y="3724285"/>
            <a:ext cx="4696470" cy="94137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chemeClr val="accent5"/>
                </a:solidFill>
                <a:latin typeface="Segoe UI Semilight"/>
              </a:rPr>
              <a:t>Hard to predict what templates will be useful in the future</a:t>
            </a:r>
          </a:p>
        </p:txBody>
      </p:sp>
      <p:sp>
        <p:nvSpPr>
          <p:cNvPr id="18" name="TextBox 17">
            <a:extLst>
              <a:ext uri="{FF2B5EF4-FFF2-40B4-BE49-F238E27FC236}">
                <a16:creationId xmlns:a16="http://schemas.microsoft.com/office/drawing/2014/main" id="{7D9BABC3-06B6-4980-81DA-3F18E1FE6904}"/>
              </a:ext>
            </a:extLst>
          </p:cNvPr>
          <p:cNvSpPr txBox="1"/>
          <p:nvPr/>
        </p:nvSpPr>
        <p:spPr>
          <a:xfrm>
            <a:off x="6992415" y="3724286"/>
            <a:ext cx="4482075" cy="206984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EAEAEA"/>
                </a:solidFill>
                <a:latin typeface="Segoe UI Semilight"/>
              </a:rPr>
              <a:t>Limited types of content (articles, video, airline, etc.) </a:t>
            </a:r>
          </a:p>
          <a:p>
            <a:pPr defTabSz="914367">
              <a:lnSpc>
                <a:spcPct val="90000"/>
              </a:lnSpc>
              <a:spcAft>
                <a:spcPts val="588"/>
              </a:spcAft>
              <a:defRPr/>
            </a:pPr>
            <a:endParaRPr lang="en-US" sz="2353" dirty="0">
              <a:solidFill>
                <a:srgbClr val="EAEAEA"/>
              </a:solidFill>
              <a:latin typeface="Segoe UI Semilight"/>
            </a:endParaRPr>
          </a:p>
          <a:p>
            <a:pPr defTabSz="914367">
              <a:lnSpc>
                <a:spcPct val="90000"/>
              </a:lnSpc>
              <a:spcAft>
                <a:spcPts val="588"/>
              </a:spcAft>
              <a:defRPr/>
            </a:pPr>
            <a:r>
              <a:rPr lang="en-US" sz="2353" dirty="0">
                <a:solidFill>
                  <a:srgbClr val="EAEAEA"/>
                </a:solidFill>
                <a:latin typeface="Segoe UI Semilight"/>
              </a:rPr>
              <a:t>No ability to customize </a:t>
            </a:r>
            <a:br>
              <a:rPr lang="en-US" sz="2353" dirty="0">
                <a:solidFill>
                  <a:srgbClr val="EAEAEA"/>
                </a:solidFill>
                <a:latin typeface="Segoe UI Semilight"/>
              </a:rPr>
            </a:br>
            <a:r>
              <a:rPr lang="en-US" sz="2353" dirty="0">
                <a:solidFill>
                  <a:srgbClr val="EAEAEA"/>
                </a:solidFill>
                <a:latin typeface="Segoe UI Semilight"/>
              </a:rPr>
              <a:t>the templates</a:t>
            </a:r>
          </a:p>
        </p:txBody>
      </p:sp>
      <p:sp>
        <p:nvSpPr>
          <p:cNvPr id="12" name="monitor"/>
          <p:cNvSpPr>
            <a:spLocks noChangeAspect="1" noEditPoints="1"/>
          </p:cNvSpPr>
          <p:nvPr/>
        </p:nvSpPr>
        <p:spPr bwMode="auto">
          <a:xfrm>
            <a:off x="7888830" y="154652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7D0DE592-FE58-449D-A4FA-FE6428DB6E63}"/>
              </a:ext>
            </a:extLst>
          </p:cNvPr>
          <p:cNvSpPr txBox="1"/>
          <p:nvPr/>
        </p:nvSpPr>
        <p:spPr>
          <a:xfrm>
            <a:off x="6992415" y="3104808"/>
            <a:ext cx="3406377"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Content Authors</a:t>
            </a:r>
          </a:p>
        </p:txBody>
      </p:sp>
      <p:sp>
        <p:nvSpPr>
          <p:cNvPr id="14" name="pencil"/>
          <p:cNvSpPr>
            <a:spLocks noChangeAspect="1" noEditPoints="1"/>
          </p:cNvSpPr>
          <p:nvPr/>
        </p:nvSpPr>
        <p:spPr bwMode="auto">
          <a:xfrm>
            <a:off x="8495703" y="1806404"/>
            <a:ext cx="533226" cy="53322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AA2B391-9DC0-4CEC-B08E-74BB655909B8}"/>
              </a:ext>
            </a:extLst>
          </p:cNvPr>
          <p:cNvSpPr txBox="1"/>
          <p:nvPr/>
        </p:nvSpPr>
        <p:spPr>
          <a:xfrm>
            <a:off x="2151774" y="3104808"/>
            <a:ext cx="3047813"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CF2"/>
                </a:solidFill>
                <a:latin typeface="Segoe UI Semilight"/>
              </a:rPr>
              <a:t>For Host Apps</a:t>
            </a:r>
          </a:p>
        </p:txBody>
      </p:sp>
      <p:sp>
        <p:nvSpPr>
          <p:cNvPr id="11" name="monitor"/>
          <p:cNvSpPr>
            <a:spLocks noChangeAspect="1" noEditPoints="1"/>
          </p:cNvSpPr>
          <p:nvPr/>
        </p:nvSpPr>
        <p:spPr bwMode="auto">
          <a:xfrm>
            <a:off x="2839483" y="154653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5" name="browser_4">
            <a:extLst>
              <a:ext uri="{FF2B5EF4-FFF2-40B4-BE49-F238E27FC236}">
                <a16:creationId xmlns:a16="http://schemas.microsoft.com/office/drawing/2014/main" id="{3460D68C-DE27-42DD-9422-4935FB1EB1BE}"/>
              </a:ext>
            </a:extLst>
          </p:cNvPr>
          <p:cNvSpPr>
            <a:spLocks noChangeAspect="1" noEditPoints="1"/>
          </p:cNvSpPr>
          <p:nvPr/>
        </p:nvSpPr>
        <p:spPr bwMode="auto">
          <a:xfrm>
            <a:off x="3256061" y="1755098"/>
            <a:ext cx="858207" cy="635838"/>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69982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DE411-7749-4D48-8BC6-E93A3BA70717}"/>
              </a:ext>
            </a:extLst>
          </p:cNvPr>
          <p:cNvSpPr>
            <a:spLocks noGrp="1"/>
          </p:cNvSpPr>
          <p:nvPr>
            <p:ph type="title"/>
          </p:nvPr>
        </p:nvSpPr>
        <p:spPr>
          <a:xfrm>
            <a:off x="269239" y="2084363"/>
            <a:ext cx="11653523" cy="2136222"/>
          </a:xfrm>
        </p:spPr>
        <p:txBody>
          <a:bodyPr/>
          <a:lstStyle/>
          <a:p>
            <a:r>
              <a:rPr lang="en-US" dirty="0"/>
              <a:t>How do we get off the template treadmill?</a:t>
            </a:r>
          </a:p>
        </p:txBody>
      </p:sp>
    </p:spTree>
    <p:extLst>
      <p:ext uri="{BB962C8B-B14F-4D97-AF65-F5344CB8AC3E}">
        <p14:creationId xmlns:p14="http://schemas.microsoft.com/office/powerpoint/2010/main" val="374360638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7CAE68-AF9F-40B1-9349-46AEFC8C83C1}"/>
              </a:ext>
            </a:extLst>
          </p:cNvPr>
          <p:cNvSpPr/>
          <p:nvPr/>
        </p:nvSpPr>
        <p:spPr>
          <a:xfrm>
            <a:off x="7864273" y="1851072"/>
            <a:ext cx="3897296" cy="1900875"/>
          </a:xfrm>
          <a:prstGeom prst="rect">
            <a:avLst/>
          </a:prstGeom>
        </p:spPr>
        <p:txBody>
          <a:bodyPr wrap="square">
            <a:spAutoFit/>
          </a:bodyPr>
          <a:lstStyle/>
          <a:p>
            <a:pPr defTabSz="914367">
              <a:defRPr/>
            </a:pPr>
            <a:r>
              <a:rPr lang="en-US" sz="3921" dirty="0">
                <a:solidFill>
                  <a:srgbClr val="FFFFFF"/>
                </a:solidFill>
                <a:latin typeface="Segoe UI Light"/>
              </a:rPr>
              <a:t>It seems like we could solve all of this with HTML…</a:t>
            </a:r>
          </a:p>
        </p:txBody>
      </p:sp>
      <p:sp>
        <p:nvSpPr>
          <p:cNvPr id="10" name="monitor">
            <a:extLst>
              <a:ext uri="{FF2B5EF4-FFF2-40B4-BE49-F238E27FC236}">
                <a16:creationId xmlns:a16="http://schemas.microsoft.com/office/drawing/2014/main" id="{FAAEDC66-FA33-4A62-9453-3D182D536D21}"/>
              </a:ext>
            </a:extLst>
          </p:cNvPr>
          <p:cNvSpPr>
            <a:spLocks noChangeAspect="1" noEditPoints="1"/>
          </p:cNvSpPr>
          <p:nvPr/>
        </p:nvSpPr>
        <p:spPr bwMode="auto">
          <a:xfrm>
            <a:off x="896793" y="733475"/>
            <a:ext cx="6501533" cy="49827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6" name="Rectangle 5">
            <a:extLst>
              <a:ext uri="{FF2B5EF4-FFF2-40B4-BE49-F238E27FC236}">
                <a16:creationId xmlns:a16="http://schemas.microsoft.com/office/drawing/2014/main" id="{A4F4B2C2-2F45-4015-ACA0-A5F210A42794}"/>
              </a:ext>
            </a:extLst>
          </p:cNvPr>
          <p:cNvSpPr/>
          <p:nvPr/>
        </p:nvSpPr>
        <p:spPr bwMode="auto">
          <a:xfrm>
            <a:off x="2151774" y="2654874"/>
            <a:ext cx="3406376" cy="1613547"/>
          </a:xfrm>
          <a:prstGeom prst="rect">
            <a:avLst/>
          </a:prstGeom>
          <a:pattFill prst="ltUpDiag">
            <a:fgClr>
              <a:schemeClr val="accent2"/>
            </a:fgClr>
            <a:bgClr>
              <a:schemeClr val="bg1"/>
            </a:bgClr>
          </a:patt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32B4A20E-39BD-4938-AA84-CA84E27C5361}"/>
              </a:ext>
            </a:extLst>
          </p:cNvPr>
          <p:cNvSpPr txBox="1"/>
          <p:nvPr/>
        </p:nvSpPr>
        <p:spPr>
          <a:xfrm>
            <a:off x="2171274" y="2909488"/>
            <a:ext cx="3640017" cy="1104318"/>
          </a:xfrm>
          <a:prstGeom prst="rect">
            <a:avLst/>
          </a:prstGeom>
          <a:noFill/>
          <a:ln>
            <a:noFill/>
          </a:ln>
        </p:spPr>
        <p:txBody>
          <a:bodyPr wrap="square" lIns="179285" tIns="143428" rIns="179285" bIns="143428" rtlCol="0">
            <a:spAutoFit/>
          </a:bodyPr>
          <a:lstStyle/>
          <a:p>
            <a:pPr defTabSz="914367">
              <a:lnSpc>
                <a:spcPct val="90000"/>
              </a:lnSpc>
              <a:spcAft>
                <a:spcPts val="588"/>
              </a:spcAft>
              <a:defRPr/>
            </a:pPr>
            <a:r>
              <a:rPr lang="en-US" sz="5882" dirty="0">
                <a:solidFill>
                  <a:srgbClr val="FFFFFF"/>
                </a:solidFill>
                <a:latin typeface="Consolas" panose="020B0609020204030204" pitchFamily="49" charset="0"/>
              </a:rPr>
              <a:t>&lt;HTML/&gt;</a:t>
            </a:r>
          </a:p>
        </p:txBody>
      </p:sp>
      <p:sp>
        <p:nvSpPr>
          <p:cNvPr id="16" name="Megaphone_Square">
            <a:extLst>
              <a:ext uri="{FF2B5EF4-FFF2-40B4-BE49-F238E27FC236}">
                <a16:creationId xmlns:a16="http://schemas.microsoft.com/office/drawing/2014/main" id="{EB84885A-AE76-46B1-838E-E8CFFA2FD458}"/>
              </a:ext>
            </a:extLst>
          </p:cNvPr>
          <p:cNvSpPr>
            <a:spLocks noEditPoints="1"/>
          </p:cNvSpPr>
          <p:nvPr/>
        </p:nvSpPr>
        <p:spPr bwMode="auto">
          <a:xfrm>
            <a:off x="1345001" y="919038"/>
            <a:ext cx="4349311" cy="3542720"/>
          </a:xfrm>
          <a:custGeom>
            <a:avLst/>
            <a:gdLst>
              <a:gd name="T0" fmla="*/ 0 w 388"/>
              <a:gd name="T1" fmla="*/ 0 h 330"/>
              <a:gd name="T2" fmla="*/ 388 w 388"/>
              <a:gd name="T3" fmla="*/ 0 h 330"/>
              <a:gd name="T4" fmla="*/ 388 w 388"/>
              <a:gd name="T5" fmla="*/ 330 h 330"/>
              <a:gd name="T6" fmla="*/ 0 w 388"/>
              <a:gd name="T7" fmla="*/ 330 h 330"/>
              <a:gd name="T8" fmla="*/ 0 w 388"/>
              <a:gd name="T9" fmla="*/ 0 h 330"/>
              <a:gd name="T10" fmla="*/ 0 w 388"/>
              <a:gd name="T11" fmla="*/ 74 h 330"/>
              <a:gd name="T12" fmla="*/ 388 w 388"/>
              <a:gd name="T13" fmla="*/ 74 h 330"/>
              <a:gd name="T14" fmla="*/ 340 w 388"/>
              <a:gd name="T15" fmla="*/ 42 h 330"/>
              <a:gd name="T16" fmla="*/ 345 w 388"/>
              <a:gd name="T17" fmla="*/ 36 h 330"/>
              <a:gd name="T18" fmla="*/ 340 w 388"/>
              <a:gd name="T19" fmla="*/ 32 h 330"/>
              <a:gd name="T20" fmla="*/ 335 w 388"/>
              <a:gd name="T21" fmla="*/ 36 h 330"/>
              <a:gd name="T22" fmla="*/ 340 w 388"/>
              <a:gd name="T23" fmla="*/ 42 h 330"/>
              <a:gd name="T24" fmla="*/ 278 w 388"/>
              <a:gd name="T25" fmla="*/ 42 h 330"/>
              <a:gd name="T26" fmla="*/ 284 w 388"/>
              <a:gd name="T27" fmla="*/ 36 h 330"/>
              <a:gd name="T28" fmla="*/ 278 w 388"/>
              <a:gd name="T29" fmla="*/ 32 h 330"/>
              <a:gd name="T30" fmla="*/ 272 w 388"/>
              <a:gd name="T31" fmla="*/ 36 h 330"/>
              <a:gd name="T32" fmla="*/ 278 w 388"/>
              <a:gd name="T33" fmla="*/ 42 h 330"/>
              <a:gd name="T34" fmla="*/ 217 w 388"/>
              <a:gd name="T35" fmla="*/ 42 h 330"/>
              <a:gd name="T36" fmla="*/ 222 w 388"/>
              <a:gd name="T37" fmla="*/ 36 h 330"/>
              <a:gd name="T38" fmla="*/ 217 w 388"/>
              <a:gd name="T39" fmla="*/ 32 h 330"/>
              <a:gd name="T40" fmla="*/ 211 w 388"/>
              <a:gd name="T41" fmla="*/ 36 h 330"/>
              <a:gd name="T42" fmla="*/ 217 w 388"/>
              <a:gd name="T43" fmla="*/ 4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8" h="330">
                <a:moveTo>
                  <a:pt x="0" y="0"/>
                </a:moveTo>
                <a:cubicBezTo>
                  <a:pt x="388" y="0"/>
                  <a:pt x="388" y="0"/>
                  <a:pt x="388" y="0"/>
                </a:cubicBezTo>
                <a:cubicBezTo>
                  <a:pt x="388" y="330"/>
                  <a:pt x="388" y="330"/>
                  <a:pt x="388" y="330"/>
                </a:cubicBezTo>
                <a:cubicBezTo>
                  <a:pt x="0" y="330"/>
                  <a:pt x="0" y="330"/>
                  <a:pt x="0" y="330"/>
                </a:cubicBezTo>
                <a:cubicBezTo>
                  <a:pt x="0" y="0"/>
                  <a:pt x="0" y="0"/>
                  <a:pt x="0" y="0"/>
                </a:cubicBezTo>
                <a:close/>
                <a:moveTo>
                  <a:pt x="0" y="74"/>
                </a:moveTo>
                <a:cubicBezTo>
                  <a:pt x="388" y="74"/>
                  <a:pt x="388" y="74"/>
                  <a:pt x="388" y="74"/>
                </a:cubicBezTo>
                <a:moveTo>
                  <a:pt x="340" y="42"/>
                </a:moveTo>
                <a:cubicBezTo>
                  <a:pt x="343" y="42"/>
                  <a:pt x="345" y="40"/>
                  <a:pt x="345" y="36"/>
                </a:cubicBezTo>
                <a:cubicBezTo>
                  <a:pt x="345" y="34"/>
                  <a:pt x="343" y="32"/>
                  <a:pt x="340" y="32"/>
                </a:cubicBezTo>
                <a:cubicBezTo>
                  <a:pt x="337" y="32"/>
                  <a:pt x="335" y="34"/>
                  <a:pt x="335" y="36"/>
                </a:cubicBezTo>
                <a:cubicBezTo>
                  <a:pt x="335" y="40"/>
                  <a:pt x="337" y="42"/>
                  <a:pt x="340" y="42"/>
                </a:cubicBezTo>
                <a:close/>
                <a:moveTo>
                  <a:pt x="278" y="42"/>
                </a:moveTo>
                <a:cubicBezTo>
                  <a:pt x="282" y="42"/>
                  <a:pt x="284" y="40"/>
                  <a:pt x="284" y="36"/>
                </a:cubicBezTo>
                <a:cubicBezTo>
                  <a:pt x="284" y="34"/>
                  <a:pt x="282" y="32"/>
                  <a:pt x="278" y="32"/>
                </a:cubicBezTo>
                <a:cubicBezTo>
                  <a:pt x="276" y="32"/>
                  <a:pt x="272" y="34"/>
                  <a:pt x="272" y="36"/>
                </a:cubicBezTo>
                <a:cubicBezTo>
                  <a:pt x="272" y="40"/>
                  <a:pt x="276" y="42"/>
                  <a:pt x="278" y="42"/>
                </a:cubicBezTo>
                <a:close/>
                <a:moveTo>
                  <a:pt x="217" y="42"/>
                </a:moveTo>
                <a:cubicBezTo>
                  <a:pt x="219" y="42"/>
                  <a:pt x="222" y="40"/>
                  <a:pt x="222" y="36"/>
                </a:cubicBezTo>
                <a:cubicBezTo>
                  <a:pt x="222" y="34"/>
                  <a:pt x="219" y="32"/>
                  <a:pt x="217" y="32"/>
                </a:cubicBezTo>
                <a:cubicBezTo>
                  <a:pt x="213" y="32"/>
                  <a:pt x="211" y="34"/>
                  <a:pt x="211" y="36"/>
                </a:cubicBezTo>
                <a:cubicBezTo>
                  <a:pt x="211" y="40"/>
                  <a:pt x="213" y="42"/>
                  <a:pt x="217" y="42"/>
                </a:cubicBezTo>
                <a:close/>
              </a:path>
            </a:pathLst>
          </a:custGeom>
          <a:noFill/>
          <a:ln w="19050" cap="flat">
            <a:solidFill>
              <a:srgbClr val="21BBEE"/>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dirty="0">
              <a:solidFill>
                <a:srgbClr val="FFFFFF"/>
              </a:solidFill>
              <a:latin typeface="Segoe UI Semilight"/>
            </a:endParaRPr>
          </a:p>
        </p:txBody>
      </p:sp>
      <p:sp>
        <p:nvSpPr>
          <p:cNvPr id="11" name="award">
            <a:extLst>
              <a:ext uri="{FF2B5EF4-FFF2-40B4-BE49-F238E27FC236}">
                <a16:creationId xmlns:a16="http://schemas.microsoft.com/office/drawing/2014/main" id="{DB823773-E055-4946-B454-D3A88A7E26EB}"/>
              </a:ext>
            </a:extLst>
          </p:cNvPr>
          <p:cNvSpPr>
            <a:spLocks noChangeAspect="1" noEditPoints="1"/>
          </p:cNvSpPr>
          <p:nvPr/>
        </p:nvSpPr>
        <p:spPr bwMode="auto">
          <a:xfrm rot="20333906">
            <a:off x="5276552" y="2235705"/>
            <a:ext cx="1360981" cy="1514338"/>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chemeClr val="bg1"/>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882" dirty="0">
              <a:solidFill>
                <a:srgbClr val="FFFFFF"/>
              </a:solidFill>
              <a:latin typeface="Segoe UI Semilight"/>
            </a:endParaRPr>
          </a:p>
        </p:txBody>
      </p:sp>
    </p:spTree>
    <p:extLst>
      <p:ext uri="{BB962C8B-B14F-4D97-AF65-F5344CB8AC3E}">
        <p14:creationId xmlns:p14="http://schemas.microsoft.com/office/powerpoint/2010/main" val="239072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900"/>
                                        <p:tgtEl>
                                          <p:spTgt spid="3"/>
                                        </p:tgtEl>
                                      </p:cBhvr>
                                    </p:animEffect>
                                    <p:anim calcmode="lin" valueType="num">
                                      <p:cBhvr>
                                        <p:cTn id="8" dur="900" fill="hold"/>
                                        <p:tgtEl>
                                          <p:spTgt spid="3"/>
                                        </p:tgtEl>
                                        <p:attrNameLst>
                                          <p:attrName>ppt_x</p:attrName>
                                        </p:attrNameLst>
                                      </p:cBhvr>
                                      <p:tavLst>
                                        <p:tav tm="0">
                                          <p:val>
                                            <p:strVal val="#ppt_x"/>
                                          </p:val>
                                        </p:tav>
                                        <p:tav tm="100000">
                                          <p:val>
                                            <p:strVal val="#ppt_x"/>
                                          </p:val>
                                        </p:tav>
                                      </p:tavLst>
                                    </p:anim>
                                    <p:anim calcmode="lin" valueType="num">
                                      <p:cBhvr>
                                        <p:cTn id="9" dur="9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 calcmode="lin" valueType="num">
                                      <p:cBhvr>
                                        <p:cTn id="19" dur="500" fill="hold"/>
                                        <p:tgtEl>
                                          <p:spTgt spid="11"/>
                                        </p:tgtEl>
                                        <p:attrNameLst>
                                          <p:attrName>style.rotation</p:attrName>
                                        </p:attrNameLst>
                                      </p:cBhvr>
                                      <p:tavLst>
                                        <p:tav tm="0">
                                          <p:val>
                                            <p:fltVal val="360"/>
                                          </p:val>
                                        </p:tav>
                                        <p:tav tm="100000">
                                          <p:val>
                                            <p:fltVal val="0"/>
                                          </p:val>
                                        </p:tav>
                                      </p:tavLst>
                                    </p:anim>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Left-Right 7"/>
          <p:cNvSpPr/>
          <p:nvPr/>
        </p:nvSpPr>
        <p:spPr bwMode="auto">
          <a:xfrm>
            <a:off x="3048189" y="4895704"/>
            <a:ext cx="6095622" cy="358566"/>
          </a:xfrm>
          <a:prstGeom prst="leftRightArrow">
            <a:avLst>
              <a:gd name="adj1" fmla="val 100000"/>
              <a:gd name="adj2" fmla="val 6273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Content Placeholder 4">
            <a:extLst>
              <a:ext uri="{FF2B5EF4-FFF2-40B4-BE49-F238E27FC236}">
                <a16:creationId xmlns:a16="http://schemas.microsoft.com/office/drawing/2014/main" id="{0FFC4D25-E709-4208-9568-3C9E86D3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69" y="1729724"/>
            <a:ext cx="1561400" cy="2771484"/>
          </a:xfrm>
          <a:prstGeom prst="rect">
            <a:avLst/>
          </a:prstGeom>
        </p:spPr>
      </p:pic>
      <p:sp>
        <p:nvSpPr>
          <p:cNvPr id="19" name="TextBox 18">
            <a:extLst>
              <a:ext uri="{FF2B5EF4-FFF2-40B4-BE49-F238E27FC236}">
                <a16:creationId xmlns:a16="http://schemas.microsoft.com/office/drawing/2014/main" id="{1F4F5267-D31C-428D-BDEC-F61671F27B50}"/>
              </a:ext>
            </a:extLst>
          </p:cNvPr>
          <p:cNvSpPr txBox="1"/>
          <p:nvPr/>
        </p:nvSpPr>
        <p:spPr>
          <a:xfrm>
            <a:off x="538227" y="4867177"/>
            <a:ext cx="2013076" cy="1478459"/>
          </a:xfrm>
          <a:prstGeom prst="rect">
            <a:avLst/>
          </a:prstGeom>
          <a:noFill/>
        </p:spPr>
        <p:txBody>
          <a:bodyPr wrap="square" rtlCol="0">
            <a:spAutoFit/>
          </a:bodyPr>
          <a:lstStyle/>
          <a:p>
            <a:pPr defTabSz="914367">
              <a:defRPr/>
            </a:pPr>
            <a:r>
              <a:rPr lang="en-US" sz="1961" dirty="0">
                <a:solidFill>
                  <a:srgbClr val="00BCF2"/>
                </a:solidFill>
                <a:latin typeface="Segoe UI Semilight"/>
              </a:rPr>
              <a:t>Fixed templates</a:t>
            </a:r>
          </a:p>
          <a:p>
            <a:pPr defTabSz="914367">
              <a:defRPr/>
            </a:pPr>
            <a:endParaRPr lang="en-US" sz="1765" dirty="0">
              <a:solidFill>
                <a:srgbClr val="FFFFFF"/>
              </a:solidFill>
              <a:latin typeface="Segoe UI Semilight"/>
            </a:endParaRPr>
          </a:p>
          <a:p>
            <a:pPr defTabSz="914367">
              <a:defRPr/>
            </a:pPr>
            <a:r>
              <a:rPr lang="en-US" sz="1765" dirty="0">
                <a:solidFill>
                  <a:srgbClr val="FFFFFF"/>
                </a:solidFill>
                <a:latin typeface="Segoe UI Semilight"/>
              </a:rPr>
              <a:t>Complete control</a:t>
            </a:r>
          </a:p>
          <a:p>
            <a:pPr defTabSz="914367">
              <a:defRPr/>
            </a:pPr>
            <a:r>
              <a:rPr lang="en-US" sz="1765" dirty="0">
                <a:solidFill>
                  <a:srgbClr val="FFFFFF"/>
                </a:solidFill>
                <a:latin typeface="Segoe UI Semilight"/>
              </a:rPr>
              <a:t>No flexibility</a:t>
            </a:r>
          </a:p>
          <a:p>
            <a:pPr defTabSz="914367">
              <a:defRPr/>
            </a:pPr>
            <a:r>
              <a:rPr lang="en-US" sz="1765" dirty="0">
                <a:solidFill>
                  <a:srgbClr val="FFFFFF"/>
                </a:solidFill>
                <a:latin typeface="Segoe UI Semilight"/>
              </a:rPr>
              <a:t>Update Treadmill</a:t>
            </a:r>
          </a:p>
        </p:txBody>
      </p:sp>
      <p:sp>
        <p:nvSpPr>
          <p:cNvPr id="20" name="TextBox 19">
            <a:extLst>
              <a:ext uri="{FF2B5EF4-FFF2-40B4-BE49-F238E27FC236}">
                <a16:creationId xmlns:a16="http://schemas.microsoft.com/office/drawing/2014/main" id="{621BC6A7-D2AB-42B4-9F90-231B9F91B656}"/>
              </a:ext>
            </a:extLst>
          </p:cNvPr>
          <p:cNvSpPr txBox="1"/>
          <p:nvPr/>
        </p:nvSpPr>
        <p:spPr>
          <a:xfrm>
            <a:off x="9771302" y="4283881"/>
            <a:ext cx="2294425" cy="1750013"/>
          </a:xfrm>
          <a:prstGeom prst="rect">
            <a:avLst/>
          </a:prstGeom>
          <a:noFill/>
        </p:spPr>
        <p:txBody>
          <a:bodyPr wrap="square" rtlCol="0">
            <a:spAutoFit/>
          </a:bodyPr>
          <a:lstStyle/>
          <a:p>
            <a:pPr defTabSz="914367">
              <a:defRPr/>
            </a:pPr>
            <a:r>
              <a:rPr lang="en-US" sz="1961" dirty="0">
                <a:solidFill>
                  <a:srgbClr val="00BCF2"/>
                </a:solidFill>
                <a:latin typeface="Segoe UI Semilight"/>
              </a:rPr>
              <a:t>Html Canvas</a:t>
            </a:r>
          </a:p>
          <a:p>
            <a:pPr defTabSz="914367">
              <a:defRPr/>
            </a:pPr>
            <a:endParaRPr lang="en-US" sz="1765" dirty="0">
              <a:solidFill>
                <a:srgbClr val="FFFFFF"/>
              </a:solidFill>
              <a:latin typeface="Segoe UI Semilight"/>
            </a:endParaRPr>
          </a:p>
          <a:p>
            <a:pPr defTabSz="914367">
              <a:defRPr/>
            </a:pPr>
            <a:r>
              <a:rPr lang="en-US" sz="1765" dirty="0">
                <a:solidFill>
                  <a:srgbClr val="FFFFFF"/>
                </a:solidFill>
                <a:latin typeface="Segoe UI Semilight"/>
              </a:rPr>
              <a:t>No consistency</a:t>
            </a:r>
          </a:p>
          <a:p>
            <a:pPr defTabSz="914367">
              <a:defRPr/>
            </a:pPr>
            <a:r>
              <a:rPr lang="en-US" sz="1765" dirty="0">
                <a:solidFill>
                  <a:srgbClr val="FFFFFF"/>
                </a:solidFill>
                <a:latin typeface="Segoe UI Semilight"/>
              </a:rPr>
              <a:t>No control</a:t>
            </a:r>
          </a:p>
          <a:p>
            <a:pPr defTabSz="914367">
              <a:defRPr/>
            </a:pPr>
            <a:r>
              <a:rPr lang="en-US" sz="1765" dirty="0">
                <a:solidFill>
                  <a:srgbClr val="FFFFFF"/>
                </a:solidFill>
                <a:latin typeface="Segoe UI Semilight"/>
              </a:rPr>
              <a:t>Security issues</a:t>
            </a:r>
          </a:p>
          <a:p>
            <a:pPr defTabSz="914367">
              <a:defRPr/>
            </a:pPr>
            <a:endParaRPr lang="en-US" sz="1765" dirty="0">
              <a:solidFill>
                <a:srgbClr val="FFFFFF"/>
              </a:solidFill>
              <a:latin typeface="Segoe UI Semilight"/>
            </a:endParaRPr>
          </a:p>
        </p:txBody>
      </p:sp>
      <p:cxnSp>
        <p:nvCxnSpPr>
          <p:cNvPr id="21" name="Straight Connector 20">
            <a:extLst>
              <a:ext uri="{FF2B5EF4-FFF2-40B4-BE49-F238E27FC236}">
                <a16:creationId xmlns:a16="http://schemas.microsoft.com/office/drawing/2014/main" id="{308F6FB8-CE3D-4FE7-BEA5-7F9335E9718D}"/>
              </a:ext>
            </a:extLst>
          </p:cNvPr>
          <p:cNvCxnSpPr/>
          <p:nvPr/>
        </p:nvCxnSpPr>
        <p:spPr>
          <a:xfrm flipV="1">
            <a:off x="3048189" y="1729724"/>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7840C5-4865-4B25-9492-FBF8233D014B}"/>
              </a:ext>
            </a:extLst>
          </p:cNvPr>
          <p:cNvCxnSpPr/>
          <p:nvPr/>
        </p:nvCxnSpPr>
        <p:spPr>
          <a:xfrm flipV="1">
            <a:off x="9143811" y="1729724"/>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AA460-EABB-4EFF-B032-188229EED236}"/>
              </a:ext>
            </a:extLst>
          </p:cNvPr>
          <p:cNvSpPr txBox="1"/>
          <p:nvPr/>
        </p:nvSpPr>
        <p:spPr>
          <a:xfrm>
            <a:off x="3048189" y="4867176"/>
            <a:ext cx="6095623" cy="392245"/>
          </a:xfrm>
          <a:prstGeom prst="rect">
            <a:avLst/>
          </a:prstGeom>
          <a:noFill/>
        </p:spPr>
        <p:txBody>
          <a:bodyPr wrap="square" rtlCol="0">
            <a:spAutoFit/>
          </a:bodyPr>
          <a:lstStyle/>
          <a:p>
            <a:pPr algn="ctr" defTabSz="914367">
              <a:defRPr/>
            </a:pPr>
            <a:r>
              <a:rPr lang="en-US" sz="1961" dirty="0">
                <a:solidFill>
                  <a:srgbClr val="0078D7"/>
                </a:solidFill>
                <a:latin typeface="Segoe UI Semilight"/>
              </a:rPr>
              <a:t>????</a:t>
            </a:r>
          </a:p>
        </p:txBody>
      </p:sp>
      <p:pic>
        <p:nvPicPr>
          <p:cNvPr id="24" name="Picture 23">
            <a:extLst>
              <a:ext uri="{FF2B5EF4-FFF2-40B4-BE49-F238E27FC236}">
                <a16:creationId xmlns:a16="http://schemas.microsoft.com/office/drawing/2014/main" id="{27BE8170-030F-4396-B6F2-2C61934DF44A}"/>
              </a:ext>
            </a:extLst>
          </p:cNvPr>
          <p:cNvPicPr>
            <a:picLocks noChangeAspect="1"/>
          </p:cNvPicPr>
          <p:nvPr/>
        </p:nvPicPr>
        <p:blipFill>
          <a:blip r:embed="rId4"/>
          <a:stretch>
            <a:fillRect/>
          </a:stretch>
        </p:blipFill>
        <p:spPr>
          <a:xfrm>
            <a:off x="9860943" y="1729724"/>
            <a:ext cx="1723726" cy="1723726"/>
          </a:xfrm>
          <a:prstGeom prst="rect">
            <a:avLst/>
          </a:prstGeom>
        </p:spPr>
      </p:pic>
      <p:sp>
        <p:nvSpPr>
          <p:cNvPr id="18" name="Title 1">
            <a:extLst>
              <a:ext uri="{FF2B5EF4-FFF2-40B4-BE49-F238E27FC236}">
                <a16:creationId xmlns:a16="http://schemas.microsoft.com/office/drawing/2014/main" id="{09880560-327D-415B-8A0E-5E43A8AEB6CA}"/>
              </a:ext>
            </a:extLst>
          </p:cNvPr>
          <p:cNvSpPr>
            <a:spLocks noGrp="1"/>
          </p:cNvSpPr>
          <p:nvPr>
            <p:ph type="title"/>
          </p:nvPr>
        </p:nvSpPr>
        <p:spPr>
          <a:xfrm>
            <a:off x="269241" y="289957"/>
            <a:ext cx="11655840" cy="899537"/>
          </a:xfrm>
        </p:spPr>
        <p:txBody>
          <a:bodyPr/>
          <a:lstStyle/>
          <a:p>
            <a:r>
              <a:rPr lang="en-US" dirty="0"/>
              <a:t>Is there another way?</a:t>
            </a:r>
          </a:p>
        </p:txBody>
      </p:sp>
    </p:spTree>
    <p:extLst>
      <p:ext uri="{BB962C8B-B14F-4D97-AF65-F5344CB8AC3E}">
        <p14:creationId xmlns:p14="http://schemas.microsoft.com/office/powerpoint/2010/main" val="969692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accel="50000" decel="50000" fill="hold" nodeType="withEffect">
                                  <p:stCondLst>
                                    <p:cond delay="0"/>
                                  </p:stCondLst>
                                  <p:childTnLst>
                                    <p:animMotion origin="layout" path="M 0.25007 -3.42714E-6 L -2.08323E-6 -3.42714E-6 " pathEditMode="relative" rAng="0" ptsTypes="AA">
                                      <p:cBhvr>
                                        <p:cTn id="9" dur="1500" fill="hold"/>
                                        <p:tgtEl>
                                          <p:spTgt spid="17"/>
                                        </p:tgtEl>
                                        <p:attrNameLst>
                                          <p:attrName>ppt_x</p:attrName>
                                          <p:attrName>ppt_y</p:attrName>
                                        </p:attrNameLst>
                                      </p:cBhvr>
                                      <p:rCtr x="-12510" y="0"/>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35" presetClass="path" presetSubtype="0" accel="50000" decel="50000" fill="hold" grpId="1" nodeType="withEffect">
                                  <p:stCondLst>
                                    <p:cond delay="0"/>
                                  </p:stCondLst>
                                  <p:childTnLst>
                                    <p:animMotion origin="layout" path="M 0.25006 -1.56151E-6 L 2.47894E-6 -1.56151E-6 " pathEditMode="relative" rAng="0" ptsTypes="AA">
                                      <p:cBhvr>
                                        <p:cTn id="14" dur="1500" fill="hold"/>
                                        <p:tgtEl>
                                          <p:spTgt spid="19"/>
                                        </p:tgtEl>
                                        <p:attrNameLst>
                                          <p:attrName>ppt_x</p:attrName>
                                          <p:attrName>ppt_y</p:attrName>
                                        </p:attrNameLst>
                                      </p:cBhvr>
                                      <p:rCtr x="-12510" y="0"/>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63" presetClass="path" presetSubtype="0" accel="50000" decel="50000" fill="hold" nodeType="withEffect">
                                  <p:stCondLst>
                                    <p:cond delay="0"/>
                                  </p:stCondLst>
                                  <p:childTnLst>
                                    <p:animMotion origin="layout" path="M -0.25006 -3.78121E-6 L 3.82946E-7 -3.78121E-6 " pathEditMode="relative" rAng="0" ptsTypes="AA">
                                      <p:cBhvr>
                                        <p:cTn id="19" dur="1500" fill="hold"/>
                                        <p:tgtEl>
                                          <p:spTgt spid="24"/>
                                        </p:tgtEl>
                                        <p:attrNameLst>
                                          <p:attrName>ppt_x</p:attrName>
                                          <p:attrName>ppt_y</p:attrName>
                                        </p:attrNameLst>
                                      </p:cBhvr>
                                      <p:rCtr x="12497" y="0"/>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accel="50000" decel="50000" fill="hold" grpId="1" nodeType="withEffect">
                                  <p:stCondLst>
                                    <p:cond delay="0"/>
                                  </p:stCondLst>
                                  <p:childTnLst>
                                    <p:animMotion origin="layout" path="M -0.25006 3.8493E-6 L -3.35461E-6 3.8493E-6 " pathEditMode="relative" rAng="0" ptsTypes="AA">
                                      <p:cBhvr>
                                        <p:cTn id="24" dur="1500" fill="hold"/>
                                        <p:tgtEl>
                                          <p:spTgt spid="20"/>
                                        </p:tgtEl>
                                        <p:attrNameLst>
                                          <p:attrName>ppt_x</p:attrName>
                                          <p:attrName>ppt_y</p:attrName>
                                        </p:attrNameLst>
                                      </p:cBhvr>
                                      <p:rCtr x="12497" y="0"/>
                                    </p:animMotion>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par>
                                <p:cTn id="28" presetID="35" presetClass="path" presetSubtype="0" accel="50000" decel="50000" fill="hold" nodeType="withEffect">
                                  <p:stCondLst>
                                    <p:cond delay="0"/>
                                  </p:stCondLst>
                                  <p:childTnLst>
                                    <p:animMotion origin="layout" path="M 0.25007 -3.42714E-6 L -3.82436E-6 -3.42714E-6 " pathEditMode="relative" rAng="0" ptsTypes="AA">
                                      <p:cBhvr>
                                        <p:cTn id="29" dur="2000" fill="hold"/>
                                        <p:tgtEl>
                                          <p:spTgt spid="21"/>
                                        </p:tgtEl>
                                        <p:attrNameLst>
                                          <p:attrName>ppt_x</p:attrName>
                                          <p:attrName>ppt_y</p:attrName>
                                        </p:attrNameLst>
                                      </p:cBhvr>
                                      <p:rCtr x="-12510" y="0"/>
                                    </p:animMotion>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childTnLst>
                                </p:cTn>
                              </p:par>
                              <p:par>
                                <p:cTn id="33" presetID="63" presetClass="path" presetSubtype="0" accel="50000" decel="50000" fill="hold" nodeType="withEffect">
                                  <p:stCondLst>
                                    <p:cond delay="0"/>
                                  </p:stCondLst>
                                  <p:childTnLst>
                                    <p:animMotion origin="layout" path="M -0.25007 -3.42714E-6 L 3.82436E-6 -3.42714E-6 " pathEditMode="relative" rAng="0" ptsTypes="AA">
                                      <p:cBhvr>
                                        <p:cTn id="34" dur="2000" fill="hold"/>
                                        <p:tgtEl>
                                          <p:spTgt spid="22"/>
                                        </p:tgtEl>
                                        <p:attrNameLst>
                                          <p:attrName>ppt_x</p:attrName>
                                          <p:attrName>ppt_y</p:attrName>
                                        </p:attrNameLst>
                                      </p:cBhvr>
                                      <p:rCtr x="12497" y="0"/>
                                    </p:animMotion>
                                  </p:childTnLst>
                                </p:cTn>
                              </p:par>
                            </p:childTnLst>
                          </p:cTn>
                        </p:par>
                        <p:par>
                          <p:cTn id="35" fill="hold">
                            <p:stCondLst>
                              <p:cond delay="2000"/>
                            </p:stCondLst>
                            <p:childTnLst>
                              <p:par>
                                <p:cTn id="36" presetID="16" presetClass="entr" presetSubtype="37"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outVertical)">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19" grpId="1"/>
      <p:bldP spid="20" grpId="0"/>
      <p:bldP spid="20" grpId="1"/>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6C16-8DF3-468A-8ACC-7B7F64ADAF68}"/>
              </a:ext>
            </a:extLst>
          </p:cNvPr>
          <p:cNvSpPr>
            <a:spLocks noGrp="1"/>
          </p:cNvSpPr>
          <p:nvPr>
            <p:ph type="title"/>
          </p:nvPr>
        </p:nvSpPr>
        <p:spPr>
          <a:xfrm>
            <a:off x="269241" y="2084378"/>
            <a:ext cx="5826759" cy="1158629"/>
          </a:xfrm>
        </p:spPr>
        <p:txBody>
          <a:bodyPr/>
          <a:lstStyle/>
          <a:p>
            <a:r>
              <a:rPr lang="en-US" dirty="0"/>
              <a:t>Demo</a:t>
            </a:r>
          </a:p>
        </p:txBody>
      </p:sp>
    </p:spTree>
    <p:extLst>
      <p:ext uri="{BB962C8B-B14F-4D97-AF65-F5344CB8AC3E}">
        <p14:creationId xmlns:p14="http://schemas.microsoft.com/office/powerpoint/2010/main" val="32821736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FA1ABD-BFD7-4CF8-B5F7-EBA0A340B818}"/>
              </a:ext>
            </a:extLst>
          </p:cNvPr>
          <p:cNvSpPr txBox="1"/>
          <p:nvPr/>
        </p:nvSpPr>
        <p:spPr>
          <a:xfrm>
            <a:off x="3805185" y="57503"/>
            <a:ext cx="4671129" cy="939676"/>
          </a:xfrm>
          <a:prstGeom prst="rect">
            <a:avLst/>
          </a:prstGeom>
          <a:noFill/>
        </p:spPr>
        <p:txBody>
          <a:bodyPr wrap="none" rtlCol="0">
            <a:spAutoFit/>
          </a:bodyPr>
          <a:lstStyle/>
          <a:p>
            <a:pPr defTabSz="914225">
              <a:defRPr/>
            </a:pPr>
            <a:r>
              <a:rPr lang="en-US" sz="5399" dirty="0">
                <a:solidFill>
                  <a:srgbClr val="FFFFFF"/>
                </a:solidFill>
                <a:latin typeface="Segoe UI Light" panose="020B0502040204020203" pitchFamily="34" charset="0"/>
                <a:cs typeface="Segoe UI Light" panose="020B0502040204020203" pitchFamily="34" charset="0"/>
              </a:rPr>
              <a:t>Adaptive Cards</a:t>
            </a:r>
          </a:p>
        </p:txBody>
      </p:sp>
      <p:cxnSp>
        <p:nvCxnSpPr>
          <p:cNvPr id="5" name="Straight Connector 4">
            <a:extLst>
              <a:ext uri="{FF2B5EF4-FFF2-40B4-BE49-F238E27FC236}">
                <a16:creationId xmlns:a16="http://schemas.microsoft.com/office/drawing/2014/main" id="{15745078-3DBA-4A7C-B4AF-41CA16616BDF}"/>
              </a:ext>
            </a:extLst>
          </p:cNvPr>
          <p:cNvCxnSpPr>
            <a:cxnSpLocks/>
          </p:cNvCxnSpPr>
          <p:nvPr/>
        </p:nvCxnSpPr>
        <p:spPr>
          <a:xfrm>
            <a:off x="3093670" y="1381415"/>
            <a:ext cx="6004660" cy="0"/>
          </a:xfrm>
          <a:prstGeom prst="line">
            <a:avLst/>
          </a:prstGeom>
          <a:ln w="9525">
            <a:solidFill>
              <a:srgbClr val="ADD8FA"/>
            </a:solidFill>
          </a:ln>
        </p:spPr>
        <p:style>
          <a:lnRef idx="1">
            <a:schemeClr val="accent1"/>
          </a:lnRef>
          <a:fillRef idx="0">
            <a:schemeClr val="accent1"/>
          </a:fillRef>
          <a:effectRef idx="0">
            <a:schemeClr val="accent1"/>
          </a:effectRef>
          <a:fontRef idx="minor">
            <a:schemeClr val="tx1"/>
          </a:fontRef>
        </p:style>
      </p:cxnSp>
      <p:sp>
        <p:nvSpPr>
          <p:cNvPr id="6" name="Title 7">
            <a:extLst>
              <a:ext uri="{FF2B5EF4-FFF2-40B4-BE49-F238E27FC236}">
                <a16:creationId xmlns:a16="http://schemas.microsoft.com/office/drawing/2014/main" id="{2B6DCA4F-1BE4-4F7F-85D5-055275E3C780}"/>
              </a:ext>
            </a:extLst>
          </p:cNvPr>
          <p:cNvSpPr txBox="1">
            <a:spLocks/>
          </p:cNvSpPr>
          <p:nvPr/>
        </p:nvSpPr>
        <p:spPr>
          <a:xfrm>
            <a:off x="3141567" y="1854975"/>
            <a:ext cx="5908868" cy="1181419"/>
          </a:xfrm>
          <a:prstGeom prst="rect">
            <a:avLst/>
          </a:prstGeom>
        </p:spPr>
        <p:txBody>
          <a:bodyPr vert="horz" lIns="228568" tIns="45713" rIns="91427" bIns="4571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544132">
              <a:defRPr/>
            </a:pPr>
            <a:r>
              <a:rPr lang="en-US" sz="1800" dirty="0">
                <a:solidFill>
                  <a:prstClr val="white"/>
                </a:solidFill>
              </a:rPr>
              <a:t>Open FRAMEWORK</a:t>
            </a:r>
          </a:p>
          <a:p>
            <a:pPr defTabSz="544132">
              <a:defRPr/>
            </a:pPr>
            <a:r>
              <a:rPr lang="en-US" sz="1800" dirty="0">
                <a:solidFill>
                  <a:prstClr val="white"/>
                </a:solidFill>
              </a:rPr>
              <a:t>Multiple canvases</a:t>
            </a:r>
          </a:p>
        </p:txBody>
      </p:sp>
      <p:cxnSp>
        <p:nvCxnSpPr>
          <p:cNvPr id="13" name="Straight Connector 12">
            <a:extLst>
              <a:ext uri="{FF2B5EF4-FFF2-40B4-BE49-F238E27FC236}">
                <a16:creationId xmlns:a16="http://schemas.microsoft.com/office/drawing/2014/main" id="{04441661-CF2E-4DC6-85AA-A5C7AB4D413C}"/>
              </a:ext>
            </a:extLst>
          </p:cNvPr>
          <p:cNvCxnSpPr>
            <a:cxnSpLocks/>
          </p:cNvCxnSpPr>
          <p:nvPr/>
        </p:nvCxnSpPr>
        <p:spPr>
          <a:xfrm>
            <a:off x="865" y="5890866"/>
            <a:ext cx="12190271" cy="0"/>
          </a:xfrm>
          <a:prstGeom prst="line">
            <a:avLst/>
          </a:prstGeom>
          <a:ln w="28575">
            <a:solidFill>
              <a:srgbClr val="E1DFD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96F727-C991-48E0-A8CD-803520B3254A}"/>
              </a:ext>
            </a:extLst>
          </p:cNvPr>
          <p:cNvSpPr txBox="1"/>
          <p:nvPr/>
        </p:nvSpPr>
        <p:spPr>
          <a:xfrm>
            <a:off x="462495" y="5986528"/>
            <a:ext cx="1351985" cy="367477"/>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Notifications</a:t>
            </a:r>
          </a:p>
        </p:txBody>
      </p:sp>
      <p:pic>
        <p:nvPicPr>
          <p:cNvPr id="7" name="Picture 6">
            <a:extLst>
              <a:ext uri="{FF2B5EF4-FFF2-40B4-BE49-F238E27FC236}">
                <a16:creationId xmlns:a16="http://schemas.microsoft.com/office/drawing/2014/main" id="{711399E6-1401-4B4A-B752-C5AD9A3CAFCD}"/>
              </a:ext>
            </a:extLst>
          </p:cNvPr>
          <p:cNvPicPr>
            <a:picLocks noChangeAspect="1"/>
          </p:cNvPicPr>
          <p:nvPr/>
        </p:nvPicPr>
        <p:blipFill>
          <a:blip r:embed="rId3"/>
          <a:stretch>
            <a:fillRect/>
          </a:stretch>
        </p:blipFill>
        <p:spPr>
          <a:xfrm>
            <a:off x="203418" y="4398654"/>
            <a:ext cx="1870141" cy="1389691"/>
          </a:xfrm>
          <a:prstGeom prst="rect">
            <a:avLst/>
          </a:prstGeom>
        </p:spPr>
      </p:pic>
      <p:sp>
        <p:nvSpPr>
          <p:cNvPr id="15" name="TextBox 14">
            <a:extLst>
              <a:ext uri="{FF2B5EF4-FFF2-40B4-BE49-F238E27FC236}">
                <a16:creationId xmlns:a16="http://schemas.microsoft.com/office/drawing/2014/main" id="{21ACEC43-1687-4D43-A6E0-FB3DCC761998}"/>
              </a:ext>
            </a:extLst>
          </p:cNvPr>
          <p:cNvSpPr txBox="1"/>
          <p:nvPr/>
        </p:nvSpPr>
        <p:spPr>
          <a:xfrm>
            <a:off x="2707240" y="5986529"/>
            <a:ext cx="1747090"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Microsoft Teams</a:t>
            </a:r>
          </a:p>
        </p:txBody>
      </p:sp>
      <p:pic>
        <p:nvPicPr>
          <p:cNvPr id="17" name="Picture 16">
            <a:extLst>
              <a:ext uri="{FF2B5EF4-FFF2-40B4-BE49-F238E27FC236}">
                <a16:creationId xmlns:a16="http://schemas.microsoft.com/office/drawing/2014/main" id="{B889A199-D995-4420-A963-2A83A4EE50F9}"/>
              </a:ext>
            </a:extLst>
          </p:cNvPr>
          <p:cNvPicPr>
            <a:picLocks noChangeAspect="1"/>
          </p:cNvPicPr>
          <p:nvPr/>
        </p:nvPicPr>
        <p:blipFill>
          <a:blip r:embed="rId4"/>
          <a:stretch>
            <a:fillRect/>
          </a:stretch>
        </p:blipFill>
        <p:spPr>
          <a:xfrm>
            <a:off x="7279011" y="4398654"/>
            <a:ext cx="2080046" cy="1389691"/>
          </a:xfrm>
          <a:prstGeom prst="rect">
            <a:avLst/>
          </a:prstGeom>
          <a:ln>
            <a:noFill/>
          </a:ln>
          <a:effectLst>
            <a:outerShdw blurRad="25400" dist="38100" dir="3300000" algn="tl" rotWithShape="0">
              <a:srgbClr val="333333">
                <a:alpha val="65000"/>
              </a:srgbClr>
            </a:outerShdw>
          </a:effectLst>
        </p:spPr>
      </p:pic>
      <p:sp>
        <p:nvSpPr>
          <p:cNvPr id="18" name="TextBox 17">
            <a:extLst>
              <a:ext uri="{FF2B5EF4-FFF2-40B4-BE49-F238E27FC236}">
                <a16:creationId xmlns:a16="http://schemas.microsoft.com/office/drawing/2014/main" id="{590D3AE7-0533-4951-9995-64FF14CD04C6}"/>
              </a:ext>
            </a:extLst>
          </p:cNvPr>
          <p:cNvSpPr txBox="1"/>
          <p:nvPr/>
        </p:nvSpPr>
        <p:spPr>
          <a:xfrm>
            <a:off x="5733148" y="5986529"/>
            <a:ext cx="737598"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Skype</a:t>
            </a:r>
          </a:p>
        </p:txBody>
      </p:sp>
      <p:sp>
        <p:nvSpPr>
          <p:cNvPr id="19" name="TextBox 18">
            <a:extLst>
              <a:ext uri="{FF2B5EF4-FFF2-40B4-BE49-F238E27FC236}">
                <a16:creationId xmlns:a16="http://schemas.microsoft.com/office/drawing/2014/main" id="{85CFC5C6-DA22-40A3-93EC-1AEF07762F3E}"/>
              </a:ext>
            </a:extLst>
          </p:cNvPr>
          <p:cNvSpPr txBox="1"/>
          <p:nvPr/>
        </p:nvSpPr>
        <p:spPr>
          <a:xfrm>
            <a:off x="7857913" y="5986529"/>
            <a:ext cx="934932"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Android</a:t>
            </a:r>
          </a:p>
        </p:txBody>
      </p:sp>
      <p:pic>
        <p:nvPicPr>
          <p:cNvPr id="23" name="Picture 22">
            <a:extLst>
              <a:ext uri="{FF2B5EF4-FFF2-40B4-BE49-F238E27FC236}">
                <a16:creationId xmlns:a16="http://schemas.microsoft.com/office/drawing/2014/main" id="{F5E20EFF-A97B-41BA-8911-C3B44AD1F1CB}"/>
              </a:ext>
            </a:extLst>
          </p:cNvPr>
          <p:cNvPicPr>
            <a:picLocks noChangeAspect="1"/>
          </p:cNvPicPr>
          <p:nvPr/>
        </p:nvPicPr>
        <p:blipFill>
          <a:blip r:embed="rId5"/>
          <a:srcRect r="12"/>
          <a:stretch>
            <a:fillRect/>
          </a:stretch>
        </p:blipFill>
        <p:spPr>
          <a:xfrm>
            <a:off x="9505801" y="4405515"/>
            <a:ext cx="2091693" cy="1389691"/>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sp>
        <p:nvSpPr>
          <p:cNvPr id="24" name="TextBox 23">
            <a:extLst>
              <a:ext uri="{FF2B5EF4-FFF2-40B4-BE49-F238E27FC236}">
                <a16:creationId xmlns:a16="http://schemas.microsoft.com/office/drawing/2014/main" id="{D57BF816-7761-47DF-B561-539A7CD2D970}"/>
              </a:ext>
            </a:extLst>
          </p:cNvPr>
          <p:cNvSpPr txBox="1"/>
          <p:nvPr/>
        </p:nvSpPr>
        <p:spPr>
          <a:xfrm>
            <a:off x="10306383" y="5986529"/>
            <a:ext cx="495579"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a:defRPr/>
            </a:pPr>
            <a:r>
              <a:rPr lang="en-US" dirty="0">
                <a:solidFill>
                  <a:srgbClr val="E7E6E6"/>
                </a:solidFill>
                <a:latin typeface="Calibri Light" panose="020F0302020204030204"/>
              </a:rPr>
              <a:t>iOS</a:t>
            </a:r>
          </a:p>
        </p:txBody>
      </p:sp>
      <p:pic>
        <p:nvPicPr>
          <p:cNvPr id="25" name="Picture 24">
            <a:extLst>
              <a:ext uri="{FF2B5EF4-FFF2-40B4-BE49-F238E27FC236}">
                <a16:creationId xmlns:a16="http://schemas.microsoft.com/office/drawing/2014/main" id="{525DD627-C972-4DEC-B2CF-64FB981AC55F}"/>
              </a:ext>
            </a:extLst>
          </p:cNvPr>
          <p:cNvPicPr>
            <a:picLocks noChangeAspect="1"/>
          </p:cNvPicPr>
          <p:nvPr/>
        </p:nvPicPr>
        <p:blipFill>
          <a:blip r:embed="rId6"/>
          <a:srcRect/>
          <a:stretch>
            <a:fillRect/>
          </a:stretch>
        </p:blipFill>
        <p:spPr>
          <a:xfrm>
            <a:off x="5059737" y="2880712"/>
            <a:ext cx="2072526" cy="2907632"/>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26" name="Picture 25">
            <a:extLst>
              <a:ext uri="{FF2B5EF4-FFF2-40B4-BE49-F238E27FC236}">
                <a16:creationId xmlns:a16="http://schemas.microsoft.com/office/drawing/2014/main" id="{58F31D61-28F4-4D3F-AAE8-0F9BFA1069B4}"/>
              </a:ext>
            </a:extLst>
          </p:cNvPr>
          <p:cNvPicPr>
            <a:picLocks noChangeAspect="1"/>
          </p:cNvPicPr>
          <p:nvPr/>
        </p:nvPicPr>
        <p:blipFill>
          <a:blip r:embed="rId7"/>
          <a:srcRect/>
          <a:stretch>
            <a:fillRect/>
          </a:stretch>
        </p:blipFill>
        <p:spPr>
          <a:xfrm>
            <a:off x="2220305" y="4095661"/>
            <a:ext cx="2692686" cy="1692685"/>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4115" y="969995"/>
            <a:ext cx="822843" cy="822843"/>
          </a:xfrm>
          <a:prstGeom prst="rect">
            <a:avLst/>
          </a:prstGeom>
        </p:spPr>
      </p:pic>
    </p:spTree>
    <p:extLst>
      <p:ext uri="{BB962C8B-B14F-4D97-AF65-F5344CB8AC3E}">
        <p14:creationId xmlns:p14="http://schemas.microsoft.com/office/powerpoint/2010/main" val="1981183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50"/>
                                        <p:tgtEl>
                                          <p:spTgt spid="7"/>
                                        </p:tgtEl>
                                        <p:attrNameLst>
                                          <p:attrName>ppt_y</p:attrName>
                                        </p:attrNameLst>
                                      </p:cBhvr>
                                      <p:tavLst>
                                        <p:tav tm="0">
                                          <p:val>
                                            <p:strVal val="#ppt_y+#ppt_h*1.125000"/>
                                          </p:val>
                                        </p:tav>
                                        <p:tav tm="100000">
                                          <p:val>
                                            <p:strVal val="#ppt_y"/>
                                          </p:val>
                                        </p:tav>
                                      </p:tavLst>
                                    </p:anim>
                                    <p:animEffect transition="in" filter="wipe(up)">
                                      <p:cBhvr>
                                        <p:cTn id="15" dur="25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50"/>
                                        <p:tgtEl>
                                          <p:spTgt spid="14"/>
                                        </p:tgtEl>
                                      </p:cBhvr>
                                    </p:animEffect>
                                  </p:childTnLst>
                                </p:cTn>
                              </p:par>
                            </p:childTnLst>
                          </p:cTn>
                        </p:par>
                        <p:par>
                          <p:cTn id="19" fill="hold">
                            <p:stCondLst>
                              <p:cond delay="250"/>
                            </p:stCondLst>
                            <p:childTnLst>
                              <p:par>
                                <p:cTn id="20" presetID="1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250"/>
                                        <p:tgtEl>
                                          <p:spTgt spid="26"/>
                                        </p:tgtEl>
                                        <p:attrNameLst>
                                          <p:attrName>ppt_y</p:attrName>
                                        </p:attrNameLst>
                                      </p:cBhvr>
                                      <p:tavLst>
                                        <p:tav tm="0">
                                          <p:val>
                                            <p:strVal val="#ppt_y+#ppt_h*1.125000"/>
                                          </p:val>
                                        </p:tav>
                                        <p:tav tm="100000">
                                          <p:val>
                                            <p:strVal val="#ppt_y"/>
                                          </p:val>
                                        </p:tav>
                                      </p:tavLst>
                                    </p:anim>
                                    <p:animEffect transition="in" filter="wipe(up)">
                                      <p:cBhvr>
                                        <p:cTn id="23" dur="25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childTnLst>
                          </p:cTn>
                        </p:par>
                        <p:par>
                          <p:cTn id="27" fill="hold">
                            <p:stCondLst>
                              <p:cond delay="500"/>
                            </p:stCondLst>
                            <p:childTnLst>
                              <p:par>
                                <p:cTn id="28" presetID="12" presetClass="entr" presetSubtype="4"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250"/>
                                        <p:tgtEl>
                                          <p:spTgt spid="25"/>
                                        </p:tgtEl>
                                        <p:attrNameLst>
                                          <p:attrName>ppt_y</p:attrName>
                                        </p:attrNameLst>
                                      </p:cBhvr>
                                      <p:tavLst>
                                        <p:tav tm="0">
                                          <p:val>
                                            <p:strVal val="#ppt_y+#ppt_h*1.125000"/>
                                          </p:val>
                                        </p:tav>
                                        <p:tav tm="100000">
                                          <p:val>
                                            <p:strVal val="#ppt_y"/>
                                          </p:val>
                                        </p:tav>
                                      </p:tavLst>
                                    </p:anim>
                                    <p:animEffect transition="in" filter="wipe(up)">
                                      <p:cBhvr>
                                        <p:cTn id="31" dur="25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50"/>
                                        <p:tgtEl>
                                          <p:spTgt spid="18"/>
                                        </p:tgtEl>
                                      </p:cBhvr>
                                    </p:animEffect>
                                  </p:childTnLst>
                                </p:cTn>
                              </p:par>
                            </p:childTnLst>
                          </p:cTn>
                        </p:par>
                        <p:par>
                          <p:cTn id="35" fill="hold">
                            <p:stCondLst>
                              <p:cond delay="750"/>
                            </p:stCondLst>
                            <p:childTnLst>
                              <p:par>
                                <p:cTn id="36" presetID="12" presetClass="entr" presetSubtype="4"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250"/>
                                        <p:tgtEl>
                                          <p:spTgt spid="17"/>
                                        </p:tgtEl>
                                        <p:attrNameLst>
                                          <p:attrName>ppt_y</p:attrName>
                                        </p:attrNameLst>
                                      </p:cBhvr>
                                      <p:tavLst>
                                        <p:tav tm="0">
                                          <p:val>
                                            <p:strVal val="#ppt_y+#ppt_h*1.125000"/>
                                          </p:val>
                                        </p:tav>
                                        <p:tav tm="100000">
                                          <p:val>
                                            <p:strVal val="#ppt_y"/>
                                          </p:val>
                                        </p:tav>
                                      </p:tavLst>
                                    </p:anim>
                                    <p:animEffect transition="in" filter="wipe(up)">
                                      <p:cBhvr>
                                        <p:cTn id="39" dur="25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50"/>
                                        <p:tgtEl>
                                          <p:spTgt spid="19"/>
                                        </p:tgtEl>
                                      </p:cBhvr>
                                    </p:animEffect>
                                  </p:childTnLst>
                                </p:cTn>
                              </p:par>
                            </p:childTnLst>
                          </p:cTn>
                        </p:par>
                        <p:par>
                          <p:cTn id="43" fill="hold">
                            <p:stCondLst>
                              <p:cond delay="1000"/>
                            </p:stCondLst>
                            <p:childTnLst>
                              <p:par>
                                <p:cTn id="44" presetID="12" presetClass="entr" presetSubtype="4"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250"/>
                                        <p:tgtEl>
                                          <p:spTgt spid="23"/>
                                        </p:tgtEl>
                                        <p:attrNameLst>
                                          <p:attrName>ppt_y</p:attrName>
                                        </p:attrNameLst>
                                      </p:cBhvr>
                                      <p:tavLst>
                                        <p:tav tm="0">
                                          <p:val>
                                            <p:strVal val="#ppt_y+#ppt_h*1.125000"/>
                                          </p:val>
                                        </p:tav>
                                        <p:tav tm="100000">
                                          <p:val>
                                            <p:strVal val="#ppt_y"/>
                                          </p:val>
                                        </p:tav>
                                      </p:tavLst>
                                    </p:anim>
                                    <p:animEffect transition="in" filter="wipe(up)">
                                      <p:cBhvr>
                                        <p:cTn id="47" dur="25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8" grpId="0"/>
      <p:bldP spid="19"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Left-Right 7"/>
          <p:cNvSpPr/>
          <p:nvPr/>
        </p:nvSpPr>
        <p:spPr bwMode="auto">
          <a:xfrm>
            <a:off x="3048189" y="4891791"/>
            <a:ext cx="6095622" cy="358566"/>
          </a:xfrm>
          <a:prstGeom prst="leftRightArrow">
            <a:avLst>
              <a:gd name="adj1" fmla="val 100000"/>
              <a:gd name="adj2" fmla="val 6273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
            <a:extLst>
              <a:ext uri="{FF2B5EF4-FFF2-40B4-BE49-F238E27FC236}">
                <a16:creationId xmlns:a16="http://schemas.microsoft.com/office/drawing/2014/main" id="{0F5AEBBB-A51E-49B4-B12F-795822F87FB4}"/>
              </a:ext>
            </a:extLst>
          </p:cNvPr>
          <p:cNvSpPr>
            <a:spLocks noGrp="1"/>
          </p:cNvSpPr>
          <p:nvPr>
            <p:ph type="title"/>
          </p:nvPr>
        </p:nvSpPr>
        <p:spPr/>
        <p:txBody>
          <a:bodyPr/>
          <a:lstStyle/>
          <a:p>
            <a:r>
              <a:rPr lang="en-US" dirty="0"/>
              <a:t>Filling the middle ground</a:t>
            </a:r>
          </a:p>
        </p:txBody>
      </p:sp>
      <p:pic>
        <p:nvPicPr>
          <p:cNvPr id="17" name="Content Placeholder 4">
            <a:extLst>
              <a:ext uri="{FF2B5EF4-FFF2-40B4-BE49-F238E27FC236}">
                <a16:creationId xmlns:a16="http://schemas.microsoft.com/office/drawing/2014/main" id="{0FFC4D25-E709-4208-9568-3C9E86D3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69" y="1725811"/>
            <a:ext cx="1561400" cy="2771484"/>
          </a:xfrm>
          <a:prstGeom prst="rect">
            <a:avLst/>
          </a:prstGeom>
        </p:spPr>
      </p:pic>
      <p:sp>
        <p:nvSpPr>
          <p:cNvPr id="19" name="TextBox 18">
            <a:extLst>
              <a:ext uri="{FF2B5EF4-FFF2-40B4-BE49-F238E27FC236}">
                <a16:creationId xmlns:a16="http://schemas.microsoft.com/office/drawing/2014/main" id="{1F4F5267-D31C-428D-BDEC-F61671F27B50}"/>
              </a:ext>
            </a:extLst>
          </p:cNvPr>
          <p:cNvSpPr txBox="1"/>
          <p:nvPr/>
        </p:nvSpPr>
        <p:spPr>
          <a:xfrm>
            <a:off x="538227" y="4863264"/>
            <a:ext cx="2013076" cy="1478459"/>
          </a:xfrm>
          <a:prstGeom prst="rect">
            <a:avLst/>
          </a:prstGeom>
          <a:noFill/>
        </p:spPr>
        <p:txBody>
          <a:bodyPr wrap="square" rtlCol="0">
            <a:spAutoFit/>
          </a:bodyPr>
          <a:lstStyle/>
          <a:p>
            <a:pPr defTabSz="914367">
              <a:defRPr/>
            </a:pPr>
            <a:r>
              <a:rPr lang="en-US" sz="1961" dirty="0">
                <a:solidFill>
                  <a:srgbClr val="00BCF2"/>
                </a:solidFill>
                <a:latin typeface="Segoe UI Semilight"/>
              </a:rPr>
              <a:t>Fixed templates</a:t>
            </a:r>
          </a:p>
          <a:p>
            <a:pPr defTabSz="914367">
              <a:defRPr/>
            </a:pPr>
            <a:endParaRPr lang="en-US" sz="1765" dirty="0">
              <a:solidFill>
                <a:srgbClr val="FFFFFF"/>
              </a:solidFill>
              <a:latin typeface="Segoe UI Semilight"/>
            </a:endParaRPr>
          </a:p>
          <a:p>
            <a:pPr defTabSz="914367">
              <a:defRPr/>
            </a:pPr>
            <a:r>
              <a:rPr lang="en-US" sz="1765" dirty="0">
                <a:solidFill>
                  <a:srgbClr val="FFFFFF"/>
                </a:solidFill>
                <a:latin typeface="Segoe UI Semilight"/>
              </a:rPr>
              <a:t>Complete control</a:t>
            </a:r>
          </a:p>
          <a:p>
            <a:pPr defTabSz="914367">
              <a:defRPr/>
            </a:pPr>
            <a:r>
              <a:rPr lang="en-US" sz="1765" dirty="0">
                <a:solidFill>
                  <a:srgbClr val="FFFFFF"/>
                </a:solidFill>
                <a:latin typeface="Segoe UI Semilight"/>
              </a:rPr>
              <a:t>No flexibility</a:t>
            </a:r>
          </a:p>
          <a:p>
            <a:pPr defTabSz="914367">
              <a:defRPr/>
            </a:pPr>
            <a:r>
              <a:rPr lang="en-US" sz="1765" dirty="0">
                <a:solidFill>
                  <a:srgbClr val="FFFFFF"/>
                </a:solidFill>
                <a:latin typeface="Segoe UI Semilight"/>
              </a:rPr>
              <a:t>Update Treadmill</a:t>
            </a:r>
          </a:p>
        </p:txBody>
      </p:sp>
      <p:sp>
        <p:nvSpPr>
          <p:cNvPr id="20" name="TextBox 19">
            <a:extLst>
              <a:ext uri="{FF2B5EF4-FFF2-40B4-BE49-F238E27FC236}">
                <a16:creationId xmlns:a16="http://schemas.microsoft.com/office/drawing/2014/main" id="{621BC6A7-D2AB-42B4-9F90-231B9F91B656}"/>
              </a:ext>
            </a:extLst>
          </p:cNvPr>
          <p:cNvSpPr txBox="1"/>
          <p:nvPr/>
        </p:nvSpPr>
        <p:spPr>
          <a:xfrm>
            <a:off x="9771302" y="4863264"/>
            <a:ext cx="2294425" cy="1750013"/>
          </a:xfrm>
          <a:prstGeom prst="rect">
            <a:avLst/>
          </a:prstGeom>
          <a:noFill/>
        </p:spPr>
        <p:txBody>
          <a:bodyPr wrap="square" rtlCol="0">
            <a:spAutoFit/>
          </a:bodyPr>
          <a:lstStyle/>
          <a:p>
            <a:pPr defTabSz="914367">
              <a:defRPr/>
            </a:pPr>
            <a:r>
              <a:rPr lang="en-US" sz="1961" dirty="0">
                <a:solidFill>
                  <a:srgbClr val="00BCF2"/>
                </a:solidFill>
                <a:latin typeface="Segoe UI Semilight"/>
              </a:rPr>
              <a:t>Html Canvas</a:t>
            </a:r>
          </a:p>
          <a:p>
            <a:pPr defTabSz="914367">
              <a:defRPr/>
            </a:pPr>
            <a:endParaRPr lang="en-US" sz="1765" dirty="0">
              <a:solidFill>
                <a:srgbClr val="FFFFFF"/>
              </a:solidFill>
              <a:latin typeface="Segoe UI Semilight"/>
            </a:endParaRPr>
          </a:p>
          <a:p>
            <a:pPr defTabSz="914367">
              <a:defRPr/>
            </a:pPr>
            <a:r>
              <a:rPr lang="en-US" sz="1765" dirty="0">
                <a:solidFill>
                  <a:srgbClr val="FFFFFF"/>
                </a:solidFill>
                <a:latin typeface="Segoe UI Semilight"/>
              </a:rPr>
              <a:t>No consistency</a:t>
            </a:r>
          </a:p>
          <a:p>
            <a:pPr defTabSz="914367">
              <a:defRPr/>
            </a:pPr>
            <a:r>
              <a:rPr lang="en-US" sz="1765" dirty="0">
                <a:solidFill>
                  <a:srgbClr val="FFFFFF"/>
                </a:solidFill>
                <a:latin typeface="Segoe UI Semilight"/>
              </a:rPr>
              <a:t>No control</a:t>
            </a:r>
          </a:p>
          <a:p>
            <a:pPr defTabSz="914367">
              <a:defRPr/>
            </a:pPr>
            <a:r>
              <a:rPr lang="en-US" sz="1765" dirty="0">
                <a:solidFill>
                  <a:srgbClr val="FFFFFF"/>
                </a:solidFill>
                <a:latin typeface="Segoe UI Semilight"/>
              </a:rPr>
              <a:t>Security issues</a:t>
            </a:r>
          </a:p>
          <a:p>
            <a:pPr defTabSz="914367">
              <a:defRPr/>
            </a:pPr>
            <a:endParaRPr lang="en-US" sz="1765" dirty="0">
              <a:solidFill>
                <a:srgbClr val="FFFFFF"/>
              </a:solidFill>
              <a:latin typeface="Segoe UI Semilight"/>
            </a:endParaRPr>
          </a:p>
        </p:txBody>
      </p:sp>
      <p:cxnSp>
        <p:nvCxnSpPr>
          <p:cNvPr id="21" name="Straight Connector 20">
            <a:extLst>
              <a:ext uri="{FF2B5EF4-FFF2-40B4-BE49-F238E27FC236}">
                <a16:creationId xmlns:a16="http://schemas.microsoft.com/office/drawing/2014/main" id="{308F6FB8-CE3D-4FE7-BEA5-7F9335E9718D}"/>
              </a:ext>
            </a:extLst>
          </p:cNvPr>
          <p:cNvCxnSpPr/>
          <p:nvPr/>
        </p:nvCxnSpPr>
        <p:spPr>
          <a:xfrm flipV="1">
            <a:off x="3048189" y="1725811"/>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7840C5-4865-4B25-9492-FBF8233D014B}"/>
              </a:ext>
            </a:extLst>
          </p:cNvPr>
          <p:cNvCxnSpPr/>
          <p:nvPr/>
        </p:nvCxnSpPr>
        <p:spPr>
          <a:xfrm flipV="1">
            <a:off x="9143811" y="1725811"/>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AA460-EABB-4EFF-B032-188229EED236}"/>
              </a:ext>
            </a:extLst>
          </p:cNvPr>
          <p:cNvSpPr txBox="1"/>
          <p:nvPr/>
        </p:nvSpPr>
        <p:spPr>
          <a:xfrm>
            <a:off x="3048189" y="4863264"/>
            <a:ext cx="6095623" cy="1206905"/>
          </a:xfrm>
          <a:prstGeom prst="rect">
            <a:avLst/>
          </a:prstGeom>
          <a:noFill/>
        </p:spPr>
        <p:txBody>
          <a:bodyPr wrap="square" rtlCol="0">
            <a:spAutoFit/>
          </a:bodyPr>
          <a:lstStyle/>
          <a:p>
            <a:pPr algn="ctr" defTabSz="914367">
              <a:defRPr/>
            </a:pPr>
            <a:r>
              <a:rPr lang="en-US" sz="1961" dirty="0">
                <a:solidFill>
                  <a:srgbClr val="0078D7"/>
                </a:solidFill>
                <a:latin typeface="Segoe UI Semilight"/>
              </a:rPr>
              <a:t>Adaptive Cards</a:t>
            </a:r>
          </a:p>
          <a:p>
            <a:pPr algn="ctr" defTabSz="914367">
              <a:defRPr/>
            </a:pPr>
            <a:endParaRPr lang="en-US" sz="1765" dirty="0">
              <a:solidFill>
                <a:srgbClr val="FFFFFF"/>
              </a:solidFill>
              <a:latin typeface="Segoe UI Semilight"/>
            </a:endParaRPr>
          </a:p>
          <a:p>
            <a:pPr algn="ctr" defTabSz="914367">
              <a:defRPr/>
            </a:pPr>
            <a:r>
              <a:rPr lang="en-US" sz="1765" dirty="0">
                <a:solidFill>
                  <a:srgbClr val="FFFFFF"/>
                </a:solidFill>
                <a:latin typeface="Segoe UI Semilight"/>
              </a:rPr>
              <a:t>Flexible enough payload to cover 80% of needs</a:t>
            </a:r>
          </a:p>
          <a:p>
            <a:pPr algn="ctr" defTabSz="914367">
              <a:defRPr/>
            </a:pPr>
            <a:r>
              <a:rPr lang="en-US" sz="1765" dirty="0">
                <a:solidFill>
                  <a:srgbClr val="FFFFFF"/>
                </a:solidFill>
                <a:latin typeface="Segoe UI Semilight"/>
              </a:rPr>
              <a:t>Host maintains strong control over style and security</a:t>
            </a:r>
          </a:p>
        </p:txBody>
      </p:sp>
      <p:pic>
        <p:nvPicPr>
          <p:cNvPr id="24" name="Picture 23">
            <a:extLst>
              <a:ext uri="{FF2B5EF4-FFF2-40B4-BE49-F238E27FC236}">
                <a16:creationId xmlns:a16="http://schemas.microsoft.com/office/drawing/2014/main" id="{27BE8170-030F-4396-B6F2-2C61934DF44A}"/>
              </a:ext>
            </a:extLst>
          </p:cNvPr>
          <p:cNvPicPr>
            <a:picLocks noChangeAspect="1"/>
          </p:cNvPicPr>
          <p:nvPr/>
        </p:nvPicPr>
        <p:blipFill>
          <a:blip r:embed="rId4"/>
          <a:stretch>
            <a:fillRect/>
          </a:stretch>
        </p:blipFill>
        <p:spPr>
          <a:xfrm>
            <a:off x="9860943" y="1725811"/>
            <a:ext cx="1723726" cy="1723726"/>
          </a:xfrm>
          <a:prstGeom prst="rect">
            <a:avLst/>
          </a:prstGeom>
        </p:spPr>
      </p:pic>
      <p:grpSp>
        <p:nvGrpSpPr>
          <p:cNvPr id="6" name="Group 5"/>
          <p:cNvGrpSpPr/>
          <p:nvPr/>
        </p:nvGrpSpPr>
        <p:grpSpPr>
          <a:xfrm>
            <a:off x="3673070" y="1658316"/>
            <a:ext cx="4812034" cy="2924478"/>
            <a:chOff x="3851746" y="1680283"/>
            <a:chExt cx="4908525" cy="2983120"/>
          </a:xfrm>
        </p:grpSpPr>
        <p:pic>
          <p:nvPicPr>
            <p:cNvPr id="18" name="Picture 17">
              <a:extLst/>
            </p:cNvPr>
            <p:cNvPicPr>
              <a:picLocks noChangeAspect="1"/>
            </p:cNvPicPr>
            <p:nvPr/>
          </p:nvPicPr>
          <p:blipFill>
            <a:blip r:embed="rId5"/>
            <a:srcRect/>
            <a:stretch>
              <a:fillRect/>
            </a:stretch>
          </p:blipFill>
          <p:spPr>
            <a:xfrm>
              <a:off x="6646187" y="1697467"/>
              <a:ext cx="2114084" cy="2965936"/>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3" name="Picture 2" descr="A picture containing text&#10;&#10;Description generated with high confidence"/>
            <p:cNvPicPr>
              <a:picLocks noChangeAspect="1"/>
            </p:cNvPicPr>
            <p:nvPr/>
          </p:nvPicPr>
          <p:blipFill>
            <a:blip r:embed="rId6"/>
            <a:stretch>
              <a:fillRect/>
            </a:stretch>
          </p:blipFill>
          <p:spPr>
            <a:xfrm>
              <a:off x="3851746" y="2872385"/>
              <a:ext cx="2427749" cy="1791018"/>
            </a:xfrm>
            <a:prstGeom prst="rect">
              <a:avLst/>
            </a:prstGeom>
          </p:spPr>
        </p:pic>
        <p:pic>
          <p:nvPicPr>
            <p:cNvPr id="5" name="Picture 4"/>
            <p:cNvPicPr>
              <a:picLocks noChangeAspect="1"/>
            </p:cNvPicPr>
            <p:nvPr/>
          </p:nvPicPr>
          <p:blipFill>
            <a:blip r:embed="rId7"/>
            <a:stretch>
              <a:fillRect/>
            </a:stretch>
          </p:blipFill>
          <p:spPr>
            <a:xfrm>
              <a:off x="3854408" y="1680283"/>
              <a:ext cx="2729585" cy="1034914"/>
            </a:xfrm>
            <a:prstGeom prst="rect">
              <a:avLst/>
            </a:prstGeom>
          </p:spPr>
        </p:pic>
      </p:grpSp>
    </p:spTree>
    <p:extLst>
      <p:ext uri="{BB962C8B-B14F-4D97-AF65-F5344CB8AC3E}">
        <p14:creationId xmlns:p14="http://schemas.microsoft.com/office/powerpoint/2010/main" val="799834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accel="50000" decel="50000" fill="hold" nodeType="withEffect">
                                  <p:stCondLst>
                                    <p:cond delay="0"/>
                                  </p:stCondLst>
                                  <p:childTnLst>
                                    <p:animMotion origin="layout" path="M 0.25007 4.99319E-7 L -2.11131E-6 4.99319E-7 " pathEditMode="relative" rAng="0" ptsTypes="AA">
                                      <p:cBhvr>
                                        <p:cTn id="9" dur="1500" fill="hold"/>
                                        <p:tgtEl>
                                          <p:spTgt spid="17"/>
                                        </p:tgtEl>
                                        <p:attrNameLst>
                                          <p:attrName>ppt_x</p:attrName>
                                          <p:attrName>ppt_y</p:attrName>
                                        </p:attrNameLst>
                                      </p:cBhvr>
                                      <p:rCtr x="-12510" y="0"/>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35" presetClass="path" presetSubtype="0" accel="50000" decel="50000" fill="hold" grpId="1" nodeType="withEffect">
                                  <p:stCondLst>
                                    <p:cond delay="0"/>
                                  </p:stCondLst>
                                  <p:childTnLst>
                                    <p:animMotion origin="layout" path="M 0.25007 4.99319E-7 L -2.11131E-6 4.99319E-7 " pathEditMode="relative" rAng="0" ptsTypes="AA">
                                      <p:cBhvr>
                                        <p:cTn id="14" dur="1500" fill="hold"/>
                                        <p:tgtEl>
                                          <p:spTgt spid="19"/>
                                        </p:tgtEl>
                                        <p:attrNameLst>
                                          <p:attrName>ppt_x</p:attrName>
                                          <p:attrName>ppt_y</p:attrName>
                                        </p:attrNameLst>
                                      </p:cBhvr>
                                      <p:rCtr x="-12510" y="0"/>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63" presetClass="path" presetSubtype="0" accel="50000" decel="50000" fill="hold" nodeType="withEffect">
                                  <p:stCondLst>
                                    <p:cond delay="0"/>
                                  </p:stCondLst>
                                  <p:childTnLst>
                                    <p:animMotion origin="layout" path="M -0.25007 -3.04585E-6 L 4.4626E-6 -3.04585E-6 " pathEditMode="relative" rAng="0" ptsTypes="AA">
                                      <p:cBhvr>
                                        <p:cTn id="19" dur="1500" fill="hold"/>
                                        <p:tgtEl>
                                          <p:spTgt spid="24"/>
                                        </p:tgtEl>
                                        <p:attrNameLst>
                                          <p:attrName>ppt_x</p:attrName>
                                          <p:attrName>ppt_y</p:attrName>
                                        </p:attrNameLst>
                                      </p:cBhvr>
                                      <p:rCtr x="12497" y="0"/>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accel="50000" decel="50000" fill="hold" grpId="1" nodeType="withEffect">
                                  <p:stCondLst>
                                    <p:cond delay="0"/>
                                  </p:stCondLst>
                                  <p:childTnLst>
                                    <p:animMotion origin="layout" path="M -0.25007 -3.04585E-6 L 4.4626E-6 -3.04585E-6 " pathEditMode="relative" rAng="0" ptsTypes="AA">
                                      <p:cBhvr>
                                        <p:cTn id="24" dur="1500" fill="hold"/>
                                        <p:tgtEl>
                                          <p:spTgt spid="20"/>
                                        </p:tgtEl>
                                        <p:attrNameLst>
                                          <p:attrName>ppt_x</p:attrName>
                                          <p:attrName>ppt_y</p:attrName>
                                        </p:attrNameLst>
                                      </p:cBhvr>
                                      <p:rCtr x="12497" y="0"/>
                                    </p:animMotion>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par>
                                <p:cTn id="28" presetID="35" presetClass="path" presetSubtype="0" accel="50000" decel="50000" fill="hold" nodeType="withEffect">
                                  <p:stCondLst>
                                    <p:cond delay="0"/>
                                  </p:stCondLst>
                                  <p:childTnLst>
                                    <p:animMotion origin="layout" path="M 0.25007 4.99319E-7 L -2.11131E-6 4.99319E-7 " pathEditMode="relative" rAng="0" ptsTypes="AA">
                                      <p:cBhvr>
                                        <p:cTn id="29" dur="2000" fill="hold"/>
                                        <p:tgtEl>
                                          <p:spTgt spid="21"/>
                                        </p:tgtEl>
                                        <p:attrNameLst>
                                          <p:attrName>ppt_x</p:attrName>
                                          <p:attrName>ppt_y</p:attrName>
                                        </p:attrNameLst>
                                      </p:cBhvr>
                                      <p:rCtr x="-12510" y="0"/>
                                    </p:animMotion>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childTnLst>
                                </p:cTn>
                              </p:par>
                              <p:par>
                                <p:cTn id="33" presetID="63" presetClass="path" presetSubtype="0" accel="50000" decel="50000" fill="hold" nodeType="withEffect">
                                  <p:stCondLst>
                                    <p:cond delay="0"/>
                                  </p:stCondLst>
                                  <p:childTnLst>
                                    <p:animMotion origin="layout" path="M -0.25007 -3.04585E-6 L 4.4626E-6 -3.04585E-6 " pathEditMode="relative" rAng="0" ptsTypes="AA">
                                      <p:cBhvr>
                                        <p:cTn id="34" dur="2000" fill="hold"/>
                                        <p:tgtEl>
                                          <p:spTgt spid="22"/>
                                        </p:tgtEl>
                                        <p:attrNameLst>
                                          <p:attrName>ppt_x</p:attrName>
                                          <p:attrName>ppt_y</p:attrName>
                                        </p:attrNameLst>
                                      </p:cBhvr>
                                      <p:rCtr x="12497" y="0"/>
                                    </p:animMotion>
                                  </p:childTnLst>
                                </p:cTn>
                              </p:par>
                            </p:childTnLst>
                          </p:cTn>
                        </p:par>
                        <p:par>
                          <p:cTn id="35" fill="hold">
                            <p:stCondLst>
                              <p:cond delay="2000"/>
                            </p:stCondLst>
                            <p:childTnLst>
                              <p:par>
                                <p:cTn id="36" presetID="16" presetClass="entr" presetSubtype="37"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outVertical)">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19" grpId="1"/>
      <p:bldP spid="20" grpId="0"/>
      <p:bldP spid="20"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Adaptive Cards</a:t>
            </a:r>
          </a:p>
        </p:txBody>
      </p:sp>
      <p:sp>
        <p:nvSpPr>
          <p:cNvPr id="4" name="monitor"/>
          <p:cNvSpPr>
            <a:spLocks noChangeAspect="1" noEditPoints="1"/>
          </p:cNvSpPr>
          <p:nvPr/>
        </p:nvSpPr>
        <p:spPr bwMode="auto">
          <a:xfrm>
            <a:off x="627869"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0" name="monitor"/>
          <p:cNvSpPr>
            <a:spLocks noChangeAspect="1" noEditPoints="1"/>
          </p:cNvSpPr>
          <p:nvPr/>
        </p:nvSpPr>
        <p:spPr bwMode="auto">
          <a:xfrm>
            <a:off x="358603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654420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2" name="monitor"/>
          <p:cNvSpPr>
            <a:spLocks noChangeAspect="1" noEditPoints="1"/>
          </p:cNvSpPr>
          <p:nvPr/>
        </p:nvSpPr>
        <p:spPr bwMode="auto">
          <a:xfrm>
            <a:off x="9502377"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B58F844-27C3-4426-8C1E-7F52252A1424}"/>
              </a:ext>
            </a:extLst>
          </p:cNvPr>
          <p:cNvSpPr txBox="1"/>
          <p:nvPr/>
        </p:nvSpPr>
        <p:spPr>
          <a:xfrm>
            <a:off x="538227" y="3518642"/>
            <a:ext cx="2151396" cy="26461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Sit between </a:t>
            </a:r>
            <a:r>
              <a:rPr lang="en-US" sz="2353" dirty="0">
                <a:gradFill>
                  <a:gsLst>
                    <a:gs pos="0">
                      <a:srgbClr val="FFFFFF"/>
                    </a:gs>
                    <a:gs pos="100000">
                      <a:srgbClr val="FFFFFF"/>
                    </a:gs>
                  </a:gsLst>
                </a:gradFill>
                <a:latin typeface="Segoe UI Semilight"/>
              </a:rPr>
              <a:t>fixed templates and custom layout like HTML/XAML</a:t>
            </a:r>
          </a:p>
          <a:p>
            <a:pPr defTabSz="914367">
              <a:lnSpc>
                <a:spcPct val="90000"/>
              </a:lnSpc>
              <a:spcAft>
                <a:spcPts val="588"/>
              </a:spcAft>
              <a:defRPr/>
            </a:pPr>
            <a:endParaRPr lang="en-US" sz="2353" dirty="0" err="1">
              <a:gradFill>
                <a:gsLst>
                  <a:gs pos="0">
                    <a:srgbClr val="FFFFFF"/>
                  </a:gs>
                  <a:gs pos="100000">
                    <a:srgbClr val="FFFFFF"/>
                  </a:gs>
                </a:gsLst>
                <a:lin ang="5400000" scaled="0"/>
              </a:gradFill>
              <a:latin typeface="Segoe UI Semilight"/>
            </a:endParaRPr>
          </a:p>
        </p:txBody>
      </p:sp>
      <p:sp>
        <p:nvSpPr>
          <p:cNvPr id="18" name="TextBox 17">
            <a:extLst>
              <a:ext uri="{FF2B5EF4-FFF2-40B4-BE49-F238E27FC236}">
                <a16:creationId xmlns:a16="http://schemas.microsoft.com/office/drawing/2014/main" id="{FE3622F5-0386-4ED3-9B24-456614E68843}"/>
              </a:ext>
            </a:extLst>
          </p:cNvPr>
          <p:cNvSpPr txBox="1"/>
          <p:nvPr/>
        </p:nvSpPr>
        <p:spPr>
          <a:xfrm>
            <a:off x="3496396" y="3518642"/>
            <a:ext cx="2241038" cy="2100015"/>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Automatically adapt</a:t>
            </a: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r>
              <a:rPr lang="en-US" sz="2353" dirty="0">
                <a:gradFill>
                  <a:gsLst>
                    <a:gs pos="0">
                      <a:srgbClr val="FFFFFF"/>
                    </a:gs>
                    <a:gs pos="100000">
                      <a:srgbClr val="FFFFFF"/>
                    </a:gs>
                  </a:gsLst>
                </a:gradFill>
                <a:latin typeface="Segoe UI Semilight"/>
              </a:rPr>
              <a:t>to the Host UX and brand guidelines</a:t>
            </a:r>
          </a:p>
        </p:txBody>
      </p:sp>
      <p:sp>
        <p:nvSpPr>
          <p:cNvPr id="19" name="TextBox 18">
            <a:extLst>
              <a:ext uri="{FF2B5EF4-FFF2-40B4-BE49-F238E27FC236}">
                <a16:creationId xmlns:a16="http://schemas.microsoft.com/office/drawing/2014/main" id="{79850914-0C8C-49D5-9E31-711716142248}"/>
              </a:ext>
            </a:extLst>
          </p:cNvPr>
          <p:cNvSpPr txBox="1"/>
          <p:nvPr/>
        </p:nvSpPr>
        <p:spPr>
          <a:xfrm>
            <a:off x="6454566" y="3518641"/>
            <a:ext cx="2151396" cy="126725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Low cost </a:t>
            </a:r>
            <a:r>
              <a:rPr lang="en-US" sz="2353" b="1" dirty="0">
                <a:gradFill>
                  <a:gsLst>
                    <a:gs pos="0">
                      <a:srgbClr val="FFFFFF"/>
                    </a:gs>
                    <a:gs pos="100000">
                      <a:srgbClr val="FFFFFF"/>
                    </a:gs>
                  </a:gsLst>
                </a:gradFill>
                <a:latin typeface="Segoe UI Semilight"/>
              </a:rPr>
              <a:t>-</a:t>
            </a:r>
            <a:r>
              <a:rPr lang="en-US" sz="2353" dirty="0">
                <a:gradFill>
                  <a:gsLst>
                    <a:gs pos="0">
                      <a:srgbClr val="FFFFFF"/>
                    </a:gs>
                    <a:gs pos="100000">
                      <a:srgbClr val="FFFFFF"/>
                    </a:gs>
                  </a:gsLst>
                </a:gradFill>
                <a:latin typeface="Segoe UI Semilight"/>
              </a:rPr>
              <a:t>targeted at the long tail</a:t>
            </a:r>
          </a:p>
        </p:txBody>
      </p:sp>
      <p:sp>
        <p:nvSpPr>
          <p:cNvPr id="20" name="TextBox 19">
            <a:extLst>
              <a:ext uri="{FF2B5EF4-FFF2-40B4-BE49-F238E27FC236}">
                <a16:creationId xmlns:a16="http://schemas.microsoft.com/office/drawing/2014/main" id="{ABCFE98B-8E50-48D8-8B07-9402962D67CB}"/>
              </a:ext>
            </a:extLst>
          </p:cNvPr>
          <p:cNvSpPr txBox="1"/>
          <p:nvPr/>
        </p:nvSpPr>
        <p:spPr>
          <a:xfrm>
            <a:off x="9502377" y="3518642"/>
            <a:ext cx="2151396" cy="1397559"/>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Purely</a:t>
            </a: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declarative</a:t>
            </a:r>
            <a:r>
              <a:rPr lang="en-US" sz="2353" dirty="0">
                <a:gradFill>
                  <a:gsLst>
                    <a:gs pos="0">
                      <a:srgbClr val="FFFFFF"/>
                    </a:gs>
                    <a:gs pos="100000">
                      <a:srgbClr val="FFFFFF"/>
                    </a:gs>
                  </a:gsLst>
                </a:gradFill>
                <a:latin typeface="Segoe UI Semilight"/>
              </a:rPr>
              <a:t>, no code</a:t>
            </a:r>
          </a:p>
        </p:txBody>
      </p:sp>
      <p:sp>
        <p:nvSpPr>
          <p:cNvPr id="21" name="code"/>
          <p:cNvSpPr>
            <a:spLocks noChangeAspect="1" noEditPoints="1"/>
          </p:cNvSpPr>
          <p:nvPr/>
        </p:nvSpPr>
        <p:spPr bwMode="auto">
          <a:xfrm>
            <a:off x="1125102" y="1978308"/>
            <a:ext cx="689613" cy="363907"/>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2" name="check"/>
          <p:cNvSpPr>
            <a:spLocks noChangeAspect="1"/>
          </p:cNvSpPr>
          <p:nvPr/>
        </p:nvSpPr>
        <p:spPr bwMode="auto">
          <a:xfrm>
            <a:off x="4222049" y="198837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3" name="bank"/>
          <p:cNvSpPr>
            <a:spLocks noChangeAspect="1" noEditPoints="1"/>
          </p:cNvSpPr>
          <p:nvPr/>
        </p:nvSpPr>
        <p:spPr bwMode="auto">
          <a:xfrm>
            <a:off x="7116722" y="1882600"/>
            <a:ext cx="546618" cy="505794"/>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4" name="3D"/>
          <p:cNvSpPr>
            <a:spLocks noChangeAspect="1" noEditPoints="1"/>
          </p:cNvSpPr>
          <p:nvPr/>
        </p:nvSpPr>
        <p:spPr bwMode="auto">
          <a:xfrm>
            <a:off x="10117965" y="1905428"/>
            <a:ext cx="464222" cy="493898"/>
          </a:xfrm>
          <a:custGeom>
            <a:avLst/>
            <a:gdLst>
              <a:gd name="T0" fmla="*/ 27 w 219"/>
              <a:gd name="T1" fmla="*/ 48 h 233"/>
              <a:gd name="T2" fmla="*/ 95 w 219"/>
              <a:gd name="T3" fmla="*/ 15 h 233"/>
              <a:gd name="T4" fmla="*/ 123 w 219"/>
              <a:gd name="T5" fmla="*/ 14 h 233"/>
              <a:gd name="T6" fmla="*/ 191 w 219"/>
              <a:gd name="T7" fmla="*/ 48 h 233"/>
              <a:gd name="T8" fmla="*/ 219 w 219"/>
              <a:gd name="T9" fmla="*/ 189 h 233"/>
              <a:gd name="T10" fmla="*/ 219 w 219"/>
              <a:gd name="T11" fmla="*/ 175 h 233"/>
              <a:gd name="T12" fmla="*/ 191 w 219"/>
              <a:gd name="T13" fmla="*/ 175 h 233"/>
              <a:gd name="T14" fmla="*/ 191 w 219"/>
              <a:gd name="T15" fmla="*/ 202 h 233"/>
              <a:gd name="T16" fmla="*/ 219 w 219"/>
              <a:gd name="T17" fmla="*/ 202 h 233"/>
              <a:gd name="T18" fmla="*/ 219 w 219"/>
              <a:gd name="T19" fmla="*/ 189 h 233"/>
              <a:gd name="T20" fmla="*/ 123 w 219"/>
              <a:gd name="T21" fmla="*/ 220 h 233"/>
              <a:gd name="T22" fmla="*/ 123 w 219"/>
              <a:gd name="T23" fmla="*/ 205 h 233"/>
              <a:gd name="T24" fmla="*/ 95 w 219"/>
              <a:gd name="T25" fmla="*/ 205 h 233"/>
              <a:gd name="T26" fmla="*/ 95 w 219"/>
              <a:gd name="T27" fmla="*/ 233 h 233"/>
              <a:gd name="T28" fmla="*/ 123 w 219"/>
              <a:gd name="T29" fmla="*/ 233 h 233"/>
              <a:gd name="T30" fmla="*/ 123 w 219"/>
              <a:gd name="T31" fmla="*/ 220 h 233"/>
              <a:gd name="T32" fmla="*/ 27 w 219"/>
              <a:gd name="T33" fmla="*/ 189 h 233"/>
              <a:gd name="T34" fmla="*/ 27 w 219"/>
              <a:gd name="T35" fmla="*/ 175 h 233"/>
              <a:gd name="T36" fmla="*/ 0 w 219"/>
              <a:gd name="T37" fmla="*/ 175 h 233"/>
              <a:gd name="T38" fmla="*/ 0 w 219"/>
              <a:gd name="T39" fmla="*/ 202 h 233"/>
              <a:gd name="T40" fmla="*/ 27 w 219"/>
              <a:gd name="T41" fmla="*/ 202 h 233"/>
              <a:gd name="T42" fmla="*/ 27 w 219"/>
              <a:gd name="T43" fmla="*/ 189 h 233"/>
              <a:gd name="T44" fmla="*/ 27 w 219"/>
              <a:gd name="T45" fmla="*/ 63 h 233"/>
              <a:gd name="T46" fmla="*/ 27 w 219"/>
              <a:gd name="T47" fmla="*/ 48 h 233"/>
              <a:gd name="T48" fmla="*/ 0 w 219"/>
              <a:gd name="T49" fmla="*/ 48 h 233"/>
              <a:gd name="T50" fmla="*/ 0 w 219"/>
              <a:gd name="T51" fmla="*/ 76 h 233"/>
              <a:gd name="T52" fmla="*/ 27 w 219"/>
              <a:gd name="T53" fmla="*/ 76 h 233"/>
              <a:gd name="T54" fmla="*/ 27 w 219"/>
              <a:gd name="T55" fmla="*/ 63 h 233"/>
              <a:gd name="T56" fmla="*/ 123 w 219"/>
              <a:gd name="T57" fmla="*/ 93 h 233"/>
              <a:gd name="T58" fmla="*/ 123 w 219"/>
              <a:gd name="T59" fmla="*/ 79 h 233"/>
              <a:gd name="T60" fmla="*/ 95 w 219"/>
              <a:gd name="T61" fmla="*/ 79 h 233"/>
              <a:gd name="T62" fmla="*/ 95 w 219"/>
              <a:gd name="T63" fmla="*/ 107 h 233"/>
              <a:gd name="T64" fmla="*/ 123 w 219"/>
              <a:gd name="T65" fmla="*/ 107 h 233"/>
              <a:gd name="T66" fmla="*/ 123 w 219"/>
              <a:gd name="T67" fmla="*/ 93 h 233"/>
              <a:gd name="T68" fmla="*/ 123 w 219"/>
              <a:gd name="T69" fmla="*/ 14 h 233"/>
              <a:gd name="T70" fmla="*/ 123 w 219"/>
              <a:gd name="T71" fmla="*/ 0 h 233"/>
              <a:gd name="T72" fmla="*/ 95 w 219"/>
              <a:gd name="T73" fmla="*/ 0 h 233"/>
              <a:gd name="T74" fmla="*/ 95 w 219"/>
              <a:gd name="T75" fmla="*/ 29 h 233"/>
              <a:gd name="T76" fmla="*/ 123 w 219"/>
              <a:gd name="T77" fmla="*/ 29 h 233"/>
              <a:gd name="T78" fmla="*/ 123 w 219"/>
              <a:gd name="T79" fmla="*/ 14 h 233"/>
              <a:gd name="T80" fmla="*/ 219 w 219"/>
              <a:gd name="T81" fmla="*/ 63 h 233"/>
              <a:gd name="T82" fmla="*/ 219 w 219"/>
              <a:gd name="T83" fmla="*/ 48 h 233"/>
              <a:gd name="T84" fmla="*/ 191 w 219"/>
              <a:gd name="T85" fmla="*/ 48 h 233"/>
              <a:gd name="T86" fmla="*/ 191 w 219"/>
              <a:gd name="T87" fmla="*/ 76 h 233"/>
              <a:gd name="T88" fmla="*/ 219 w 219"/>
              <a:gd name="T89" fmla="*/ 76 h 233"/>
              <a:gd name="T90" fmla="*/ 219 w 219"/>
              <a:gd name="T91" fmla="*/ 63 h 233"/>
              <a:gd name="T92" fmla="*/ 123 w 219"/>
              <a:gd name="T93" fmla="*/ 94 h 233"/>
              <a:gd name="T94" fmla="*/ 191 w 219"/>
              <a:gd name="T95" fmla="*/ 63 h 233"/>
              <a:gd name="T96" fmla="*/ 205 w 219"/>
              <a:gd name="T97" fmla="*/ 76 h 233"/>
              <a:gd name="T98" fmla="*/ 205 w 219"/>
              <a:gd name="T99" fmla="*/ 175 h 233"/>
              <a:gd name="T100" fmla="*/ 109 w 219"/>
              <a:gd name="T101" fmla="*/ 107 h 233"/>
              <a:gd name="T102" fmla="*/ 109 w 219"/>
              <a:gd name="T103" fmla="*/ 205 h 233"/>
              <a:gd name="T104" fmla="*/ 13 w 219"/>
              <a:gd name="T105" fmla="*/ 76 h 233"/>
              <a:gd name="T106" fmla="*/ 13 w 219"/>
              <a:gd name="T107" fmla="*/ 175 h 233"/>
              <a:gd name="T108" fmla="*/ 27 w 219"/>
              <a:gd name="T109" fmla="*/ 63 h 233"/>
              <a:gd name="T110" fmla="*/ 95 w 219"/>
              <a:gd name="T111" fmla="*/ 94 h 233"/>
              <a:gd name="T112" fmla="*/ 123 w 219"/>
              <a:gd name="T113" fmla="*/ 220 h 233"/>
              <a:gd name="T114" fmla="*/ 191 w 219"/>
              <a:gd name="T115" fmla="*/ 189 h 233"/>
              <a:gd name="T116" fmla="*/ 95 w 219"/>
              <a:gd name="T117" fmla="*/ 220 h 233"/>
              <a:gd name="T118" fmla="*/ 27 w 219"/>
              <a:gd name="T119" fmla="*/ 18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33">
                <a:moveTo>
                  <a:pt x="27" y="48"/>
                </a:moveTo>
                <a:lnTo>
                  <a:pt x="95" y="15"/>
                </a:lnTo>
                <a:moveTo>
                  <a:pt x="123" y="14"/>
                </a:moveTo>
                <a:lnTo>
                  <a:pt x="191" y="48"/>
                </a:lnTo>
                <a:moveTo>
                  <a:pt x="219" y="189"/>
                </a:moveTo>
                <a:lnTo>
                  <a:pt x="219" y="175"/>
                </a:lnTo>
                <a:lnTo>
                  <a:pt x="191" y="175"/>
                </a:lnTo>
                <a:lnTo>
                  <a:pt x="191" y="202"/>
                </a:lnTo>
                <a:lnTo>
                  <a:pt x="219" y="202"/>
                </a:lnTo>
                <a:lnTo>
                  <a:pt x="219" y="189"/>
                </a:lnTo>
                <a:moveTo>
                  <a:pt x="123" y="220"/>
                </a:moveTo>
                <a:lnTo>
                  <a:pt x="123" y="205"/>
                </a:lnTo>
                <a:lnTo>
                  <a:pt x="95" y="205"/>
                </a:lnTo>
                <a:lnTo>
                  <a:pt x="95" y="233"/>
                </a:lnTo>
                <a:lnTo>
                  <a:pt x="123" y="233"/>
                </a:lnTo>
                <a:lnTo>
                  <a:pt x="123" y="220"/>
                </a:lnTo>
                <a:moveTo>
                  <a:pt x="27" y="189"/>
                </a:moveTo>
                <a:lnTo>
                  <a:pt x="27" y="175"/>
                </a:lnTo>
                <a:lnTo>
                  <a:pt x="0" y="175"/>
                </a:lnTo>
                <a:lnTo>
                  <a:pt x="0" y="202"/>
                </a:lnTo>
                <a:lnTo>
                  <a:pt x="27" y="202"/>
                </a:lnTo>
                <a:lnTo>
                  <a:pt x="27" y="189"/>
                </a:lnTo>
                <a:moveTo>
                  <a:pt x="27" y="63"/>
                </a:moveTo>
                <a:lnTo>
                  <a:pt x="27" y="48"/>
                </a:lnTo>
                <a:lnTo>
                  <a:pt x="0" y="48"/>
                </a:lnTo>
                <a:lnTo>
                  <a:pt x="0" y="76"/>
                </a:lnTo>
                <a:lnTo>
                  <a:pt x="27" y="76"/>
                </a:lnTo>
                <a:lnTo>
                  <a:pt x="27" y="63"/>
                </a:lnTo>
                <a:moveTo>
                  <a:pt x="123" y="93"/>
                </a:moveTo>
                <a:lnTo>
                  <a:pt x="123" y="79"/>
                </a:lnTo>
                <a:lnTo>
                  <a:pt x="95" y="79"/>
                </a:lnTo>
                <a:lnTo>
                  <a:pt x="95" y="107"/>
                </a:lnTo>
                <a:lnTo>
                  <a:pt x="123" y="107"/>
                </a:lnTo>
                <a:lnTo>
                  <a:pt x="123" y="93"/>
                </a:lnTo>
                <a:moveTo>
                  <a:pt x="123" y="14"/>
                </a:moveTo>
                <a:lnTo>
                  <a:pt x="123" y="0"/>
                </a:lnTo>
                <a:lnTo>
                  <a:pt x="95" y="0"/>
                </a:lnTo>
                <a:lnTo>
                  <a:pt x="95" y="29"/>
                </a:lnTo>
                <a:lnTo>
                  <a:pt x="123" y="29"/>
                </a:lnTo>
                <a:lnTo>
                  <a:pt x="123" y="14"/>
                </a:lnTo>
                <a:moveTo>
                  <a:pt x="219" y="63"/>
                </a:moveTo>
                <a:lnTo>
                  <a:pt x="219" y="48"/>
                </a:lnTo>
                <a:lnTo>
                  <a:pt x="191" y="48"/>
                </a:lnTo>
                <a:lnTo>
                  <a:pt x="191" y="76"/>
                </a:lnTo>
                <a:lnTo>
                  <a:pt x="219" y="76"/>
                </a:lnTo>
                <a:lnTo>
                  <a:pt x="219" y="63"/>
                </a:lnTo>
                <a:moveTo>
                  <a:pt x="123" y="94"/>
                </a:moveTo>
                <a:lnTo>
                  <a:pt x="191" y="63"/>
                </a:lnTo>
                <a:moveTo>
                  <a:pt x="205" y="76"/>
                </a:moveTo>
                <a:lnTo>
                  <a:pt x="205" y="175"/>
                </a:lnTo>
                <a:moveTo>
                  <a:pt x="109" y="107"/>
                </a:moveTo>
                <a:lnTo>
                  <a:pt x="109" y="205"/>
                </a:lnTo>
                <a:moveTo>
                  <a:pt x="13" y="76"/>
                </a:moveTo>
                <a:lnTo>
                  <a:pt x="13" y="175"/>
                </a:lnTo>
                <a:moveTo>
                  <a:pt x="27" y="63"/>
                </a:moveTo>
                <a:lnTo>
                  <a:pt x="95" y="94"/>
                </a:lnTo>
                <a:moveTo>
                  <a:pt x="123" y="220"/>
                </a:moveTo>
                <a:lnTo>
                  <a:pt x="191" y="189"/>
                </a:lnTo>
                <a:moveTo>
                  <a:pt x="95" y="220"/>
                </a:moveTo>
                <a:lnTo>
                  <a:pt x="27" y="189"/>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685134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anim calcmode="lin" valueType="num">
                                      <p:cBhvr>
                                        <p:cTn id="42" dur="500" fill="hold"/>
                                        <p:tgtEl>
                                          <p:spTgt spid="11"/>
                                        </p:tgtEl>
                                        <p:attrNameLst>
                                          <p:attrName>ppt_x</p:attrName>
                                        </p:attrNameLst>
                                      </p:cBhvr>
                                      <p:tavLst>
                                        <p:tav tm="0">
                                          <p:val>
                                            <p:strVal val="#ppt_x"/>
                                          </p:val>
                                        </p:tav>
                                        <p:tav tm="100000">
                                          <p:val>
                                            <p:strVal val="#ppt_x"/>
                                          </p:val>
                                        </p:tav>
                                      </p:tavLst>
                                    </p:anim>
                                    <p:anim calcmode="lin" valueType="num">
                                      <p:cBhvr>
                                        <p:cTn id="43" dur="5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anim calcmode="lin" valueType="num">
                                      <p:cBhvr>
                                        <p:cTn id="52" dur="500" fill="hold"/>
                                        <p:tgtEl>
                                          <p:spTgt spid="23"/>
                                        </p:tgtEl>
                                        <p:attrNameLst>
                                          <p:attrName>ppt_x</p:attrName>
                                        </p:attrNameLst>
                                      </p:cBhvr>
                                      <p:tavLst>
                                        <p:tav tm="0">
                                          <p:val>
                                            <p:strVal val="#ppt_x"/>
                                          </p:val>
                                        </p:tav>
                                        <p:tav tm="100000">
                                          <p:val>
                                            <p:strVal val="#ppt_x"/>
                                          </p:val>
                                        </p:tav>
                                      </p:tavLst>
                                    </p:anim>
                                    <p:anim calcmode="lin" valueType="num">
                                      <p:cBhvr>
                                        <p:cTn id="5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anim calcmode="lin" valueType="num">
                                      <p:cBhvr>
                                        <p:cTn id="59" dur="500" fill="hold"/>
                                        <p:tgtEl>
                                          <p:spTgt spid="12"/>
                                        </p:tgtEl>
                                        <p:attrNameLst>
                                          <p:attrName>ppt_x</p:attrName>
                                        </p:attrNameLst>
                                      </p:cBhvr>
                                      <p:tavLst>
                                        <p:tav tm="0">
                                          <p:val>
                                            <p:strVal val="#ppt_x"/>
                                          </p:val>
                                        </p:tav>
                                        <p:tav tm="100000">
                                          <p:val>
                                            <p:strVal val="#ppt_x"/>
                                          </p:val>
                                        </p:tav>
                                      </p:tavLst>
                                    </p:anim>
                                    <p:anim calcmode="lin" valueType="num">
                                      <p:cBhvr>
                                        <p:cTn id="60" dur="500" fill="hold"/>
                                        <p:tgtEl>
                                          <p:spTgt spid="1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anim calcmode="lin" valueType="num">
                                      <p:cBhvr>
                                        <p:cTn id="69" dur="500" fill="hold"/>
                                        <p:tgtEl>
                                          <p:spTgt spid="24"/>
                                        </p:tgtEl>
                                        <p:attrNameLst>
                                          <p:attrName>ppt_x</p:attrName>
                                        </p:attrNameLst>
                                      </p:cBhvr>
                                      <p:tavLst>
                                        <p:tav tm="0">
                                          <p:val>
                                            <p:strVal val="#ppt_x"/>
                                          </p:val>
                                        </p:tav>
                                        <p:tav tm="100000">
                                          <p:val>
                                            <p:strVal val="#ppt_x"/>
                                          </p:val>
                                        </p:tav>
                                      </p:tavLst>
                                    </p:anim>
                                    <p:anim calcmode="lin" valueType="num">
                                      <p:cBhvr>
                                        <p:cTn id="7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3" grpId="0"/>
      <p:bldP spid="18" grpId="0"/>
      <p:bldP spid="19" grpId="0"/>
      <p:bldP spid="20" grpId="0"/>
      <p:bldP spid="21" grpId="0" animBg="1"/>
      <p:bldP spid="22" grpId="0" animBg="1"/>
      <p:bldP spid="23" grpId="0" animBg="1"/>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1A95F-0E9D-472E-BC35-A50DFCD8DBF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366D287E-A0B2-4A90-A0B2-54D3DCFFAF5A}"/>
              </a:ext>
            </a:extLst>
          </p:cNvPr>
          <p:cNvSpPr>
            <a:spLocks noGrp="1"/>
          </p:cNvSpPr>
          <p:nvPr>
            <p:ph type="body" sz="quarter" idx="12"/>
          </p:nvPr>
        </p:nvSpPr>
        <p:spPr>
          <a:xfrm>
            <a:off x="269240" y="3877214"/>
            <a:ext cx="9860674" cy="724143"/>
          </a:xfrm>
        </p:spPr>
        <p:txBody>
          <a:bodyPr/>
          <a:lstStyle/>
          <a:p>
            <a:r>
              <a:rPr lang="en-US" dirty="0"/>
              <a:t>Building Adaptive Cards</a:t>
            </a:r>
          </a:p>
        </p:txBody>
      </p:sp>
    </p:spTree>
    <p:extLst>
      <p:ext uri="{BB962C8B-B14F-4D97-AF65-F5344CB8AC3E}">
        <p14:creationId xmlns:p14="http://schemas.microsoft.com/office/powerpoint/2010/main" val="36529849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Adaptive Cards</a:t>
            </a:r>
          </a:p>
        </p:txBody>
      </p:sp>
      <p:sp>
        <p:nvSpPr>
          <p:cNvPr id="4" name="monitor"/>
          <p:cNvSpPr>
            <a:spLocks noChangeAspect="1" noEditPoints="1"/>
          </p:cNvSpPr>
          <p:nvPr/>
        </p:nvSpPr>
        <p:spPr bwMode="auto">
          <a:xfrm>
            <a:off x="627869"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0" name="monitor"/>
          <p:cNvSpPr>
            <a:spLocks noChangeAspect="1" noEditPoints="1"/>
          </p:cNvSpPr>
          <p:nvPr/>
        </p:nvSpPr>
        <p:spPr bwMode="auto">
          <a:xfrm>
            <a:off x="358603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654420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2" name="monitor"/>
          <p:cNvSpPr>
            <a:spLocks noChangeAspect="1" noEditPoints="1"/>
          </p:cNvSpPr>
          <p:nvPr/>
        </p:nvSpPr>
        <p:spPr bwMode="auto">
          <a:xfrm>
            <a:off x="9502377"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B58F844-27C3-4426-8C1E-7F52252A1424}"/>
              </a:ext>
            </a:extLst>
          </p:cNvPr>
          <p:cNvSpPr txBox="1"/>
          <p:nvPr/>
        </p:nvSpPr>
        <p:spPr>
          <a:xfrm>
            <a:off x="538227" y="3518641"/>
            <a:ext cx="2151396" cy="126725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0">
                      <a:srgbClr val="FFFFFF"/>
                    </a:gs>
                    <a:gs pos="100000">
                      <a:srgbClr val="FFFFFF"/>
                    </a:gs>
                  </a:gsLst>
                </a:gradFill>
                <a:latin typeface="Segoe UI Semilight"/>
                <a:cs typeface="Segoe UI Semibold" panose="020B0702040204020203" pitchFamily="34" charset="0"/>
              </a:rPr>
              <a:t>Rich schema </a:t>
            </a:r>
            <a:r>
              <a:rPr lang="en-US" sz="2353" dirty="0">
                <a:gradFill>
                  <a:gsLst>
                    <a:gs pos="0">
                      <a:srgbClr val="FFFFFF"/>
                    </a:gs>
                    <a:gs pos="100000">
                      <a:srgbClr val="FFFFFF"/>
                    </a:gs>
                  </a:gsLst>
                </a:gradFill>
                <a:latin typeface="Segoe UI Semilight"/>
                <a:cs typeface="Segoe UI Semibold" panose="020B0702040204020203" pitchFamily="34" charset="0"/>
              </a:rPr>
              <a:t>for to layout content</a:t>
            </a:r>
            <a:endParaRPr lang="en-US" sz="2353" dirty="0">
              <a:gradFill>
                <a:gsLst>
                  <a:gs pos="0">
                    <a:srgbClr val="FFFFFF"/>
                  </a:gs>
                  <a:gs pos="100000">
                    <a:srgbClr val="FFFFFF"/>
                  </a:gs>
                </a:gsLst>
                <a:lin ang="5400000" scaled="0"/>
              </a:gradFill>
              <a:latin typeface="Segoe UI Semilight"/>
            </a:endParaRPr>
          </a:p>
        </p:txBody>
      </p:sp>
      <p:sp>
        <p:nvSpPr>
          <p:cNvPr id="18" name="TextBox 17">
            <a:extLst>
              <a:ext uri="{FF2B5EF4-FFF2-40B4-BE49-F238E27FC236}">
                <a16:creationId xmlns:a16="http://schemas.microsoft.com/office/drawing/2014/main" id="{FE3622F5-0386-4ED3-9B24-456614E68843}"/>
              </a:ext>
            </a:extLst>
          </p:cNvPr>
          <p:cNvSpPr txBox="1"/>
          <p:nvPr/>
        </p:nvSpPr>
        <p:spPr>
          <a:xfrm>
            <a:off x="3496396" y="3518642"/>
            <a:ext cx="2241038" cy="1737944"/>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light"/>
                <a:cs typeface="Segoe UI Semibold" panose="020B0702040204020203" pitchFamily="34" charset="0"/>
              </a:rPr>
              <a:t>Actions </a:t>
            </a:r>
            <a:r>
              <a:rPr lang="en-US" sz="2353" dirty="0">
                <a:gradFill>
                  <a:gsLst>
                    <a:gs pos="0">
                      <a:srgbClr val="FFFFFF"/>
                    </a:gs>
                    <a:gs pos="100000">
                      <a:srgbClr val="FFFFFF"/>
                    </a:gs>
                  </a:gsLst>
                </a:gradFill>
                <a:latin typeface="Segoe UI Semilight"/>
                <a:cs typeface="Segoe UI Semibold" panose="020B0702040204020203" pitchFamily="34" charset="0"/>
              </a:rPr>
              <a:t>to open URLs, show other cards, </a:t>
            </a:r>
            <a:r>
              <a:rPr lang="en-US" sz="2353" dirty="0" err="1">
                <a:gradFill>
                  <a:gsLst>
                    <a:gs pos="0">
                      <a:srgbClr val="FFFFFF"/>
                    </a:gs>
                    <a:gs pos="100000">
                      <a:srgbClr val="FFFFFF"/>
                    </a:gs>
                  </a:gsLst>
                </a:gradFill>
                <a:latin typeface="Segoe UI Semilight"/>
                <a:cs typeface="Segoe UI Semibold" panose="020B0702040204020203" pitchFamily="34" charset="0"/>
              </a:rPr>
              <a:t>etc</a:t>
            </a:r>
            <a:endParaRPr lang="en-US" sz="2353" dirty="0">
              <a:gradFill>
                <a:gsLst>
                  <a:gs pos="0">
                    <a:srgbClr val="FFFFFF"/>
                  </a:gs>
                  <a:gs pos="100000">
                    <a:srgbClr val="FFFFFF"/>
                  </a:gs>
                </a:gsLst>
              </a:gradFill>
              <a:latin typeface="Segoe UI Semilight"/>
            </a:endParaRPr>
          </a:p>
        </p:txBody>
      </p:sp>
      <p:sp>
        <p:nvSpPr>
          <p:cNvPr id="19" name="TextBox 18">
            <a:extLst>
              <a:ext uri="{FF2B5EF4-FFF2-40B4-BE49-F238E27FC236}">
                <a16:creationId xmlns:a16="http://schemas.microsoft.com/office/drawing/2014/main" id="{79850914-0C8C-49D5-9E31-711716142248}"/>
              </a:ext>
            </a:extLst>
          </p:cNvPr>
          <p:cNvSpPr txBox="1"/>
          <p:nvPr/>
        </p:nvSpPr>
        <p:spPr>
          <a:xfrm>
            <a:off x="6454566" y="3518641"/>
            <a:ext cx="2151396" cy="15931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0">
                      <a:srgbClr val="FFFFFF"/>
                    </a:gs>
                    <a:gs pos="100000">
                      <a:srgbClr val="FFFFFF"/>
                    </a:gs>
                  </a:gsLst>
                </a:gradFill>
                <a:latin typeface="Segoe UI Semilight"/>
                <a:cs typeface="Segoe UI Semibold" panose="020B0702040204020203" pitchFamily="34" charset="0"/>
              </a:rPr>
              <a:t>Input </a:t>
            </a:r>
            <a:r>
              <a:rPr lang="en-US" sz="2353" dirty="0">
                <a:gradFill>
                  <a:gsLst>
                    <a:gs pos="0">
                      <a:srgbClr val="FFFFFF"/>
                    </a:gs>
                    <a:gs pos="100000">
                      <a:srgbClr val="FFFFFF"/>
                    </a:gs>
                  </a:gsLst>
                </a:gradFill>
                <a:latin typeface="Segoe UI Semilight"/>
                <a:cs typeface="Segoe UI Semibold" panose="020B0702040204020203" pitchFamily="34" charset="0"/>
              </a:rPr>
              <a:t>to gather information from users</a:t>
            </a:r>
            <a:endParaRPr lang="en-US" sz="2353" dirty="0">
              <a:gradFill>
                <a:gsLst>
                  <a:gs pos="0">
                    <a:srgbClr val="FFFFFF"/>
                  </a:gs>
                  <a:gs pos="100000">
                    <a:srgbClr val="FFFFFF"/>
                  </a:gs>
                </a:gsLst>
              </a:gradFill>
              <a:latin typeface="Segoe UI Semilight"/>
            </a:endParaRPr>
          </a:p>
        </p:txBody>
      </p:sp>
      <p:sp>
        <p:nvSpPr>
          <p:cNvPr id="20" name="TextBox 19">
            <a:extLst>
              <a:ext uri="{FF2B5EF4-FFF2-40B4-BE49-F238E27FC236}">
                <a16:creationId xmlns:a16="http://schemas.microsoft.com/office/drawing/2014/main" id="{ABCFE98B-8E50-48D8-8B07-9402962D67CB}"/>
              </a:ext>
            </a:extLst>
          </p:cNvPr>
          <p:cNvSpPr txBox="1"/>
          <p:nvPr/>
        </p:nvSpPr>
        <p:spPr>
          <a:xfrm>
            <a:off x="9502377" y="3518642"/>
            <a:ext cx="2151396" cy="1375872"/>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light"/>
                <a:cs typeface="Segoe UI Semibold" panose="020B0702040204020203" pitchFamily="34" charset="0"/>
              </a:rPr>
              <a:t>Speech </a:t>
            </a:r>
            <a:r>
              <a:rPr lang="en-US" sz="2353" dirty="0">
                <a:gradFill>
                  <a:gsLst>
                    <a:gs pos="0">
                      <a:srgbClr val="FFFFFF"/>
                    </a:gs>
                    <a:gs pos="100000">
                      <a:srgbClr val="FFFFFF"/>
                    </a:gs>
                  </a:gsLst>
                </a:gradFill>
                <a:latin typeface="Segoe UI Semilight"/>
                <a:cs typeface="Segoe UI Semibold" panose="020B0702040204020203" pitchFamily="34" charset="0"/>
              </a:rPr>
              <a:t>enabled from day-one</a:t>
            </a:r>
            <a:endParaRPr lang="en-US" sz="2353" dirty="0">
              <a:gradFill>
                <a:gsLst>
                  <a:gs pos="0">
                    <a:srgbClr val="FFFFFF"/>
                  </a:gs>
                  <a:gs pos="100000">
                    <a:srgbClr val="FFFFFF"/>
                  </a:gs>
                </a:gsLst>
              </a:gradFill>
              <a:latin typeface="Segoe UI Semilight"/>
            </a:endParaRPr>
          </a:p>
        </p:txBody>
      </p:sp>
      <p:sp>
        <p:nvSpPr>
          <p:cNvPr id="22" name="check"/>
          <p:cNvSpPr>
            <a:spLocks noChangeAspect="1"/>
          </p:cNvSpPr>
          <p:nvPr/>
        </p:nvSpPr>
        <p:spPr bwMode="auto">
          <a:xfrm>
            <a:off x="4222049" y="198837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5" name="check">
            <a:extLst>
              <a:ext uri="{FF2B5EF4-FFF2-40B4-BE49-F238E27FC236}">
                <a16:creationId xmlns:a16="http://schemas.microsoft.com/office/drawing/2014/main" id="{EB5B5846-0463-49D1-A264-6501035E9D60}"/>
              </a:ext>
            </a:extLst>
          </p:cNvPr>
          <p:cNvSpPr>
            <a:spLocks noChangeAspect="1"/>
          </p:cNvSpPr>
          <p:nvPr/>
        </p:nvSpPr>
        <p:spPr bwMode="auto">
          <a:xfrm>
            <a:off x="7140045" y="198837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6" name="check">
            <a:extLst>
              <a:ext uri="{FF2B5EF4-FFF2-40B4-BE49-F238E27FC236}">
                <a16:creationId xmlns:a16="http://schemas.microsoft.com/office/drawing/2014/main" id="{F7AC1EB3-5412-4D55-A940-850E1C8A72D2}"/>
              </a:ext>
            </a:extLst>
          </p:cNvPr>
          <p:cNvSpPr>
            <a:spLocks noChangeAspect="1"/>
          </p:cNvSpPr>
          <p:nvPr/>
        </p:nvSpPr>
        <p:spPr bwMode="auto">
          <a:xfrm>
            <a:off x="10121531" y="200221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7" name="check">
            <a:extLst>
              <a:ext uri="{FF2B5EF4-FFF2-40B4-BE49-F238E27FC236}">
                <a16:creationId xmlns:a16="http://schemas.microsoft.com/office/drawing/2014/main" id="{57D0C729-5F1E-4052-9DD5-7F4F7F29BC0C}"/>
              </a:ext>
            </a:extLst>
          </p:cNvPr>
          <p:cNvSpPr>
            <a:spLocks noChangeAspect="1"/>
          </p:cNvSpPr>
          <p:nvPr/>
        </p:nvSpPr>
        <p:spPr bwMode="auto">
          <a:xfrm>
            <a:off x="1223706" y="200221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650302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anim calcmode="lin" valueType="num">
                                      <p:cBhvr>
                                        <p:cTn id="42" dur="500" fill="hold"/>
                                        <p:tgtEl>
                                          <p:spTgt spid="11"/>
                                        </p:tgtEl>
                                        <p:attrNameLst>
                                          <p:attrName>ppt_x</p:attrName>
                                        </p:attrNameLst>
                                      </p:cBhvr>
                                      <p:tavLst>
                                        <p:tav tm="0">
                                          <p:val>
                                            <p:strVal val="#ppt_x"/>
                                          </p:val>
                                        </p:tav>
                                        <p:tav tm="100000">
                                          <p:val>
                                            <p:strVal val="#ppt_x"/>
                                          </p:val>
                                        </p:tav>
                                      </p:tavLst>
                                    </p:anim>
                                    <p:anim calcmode="lin" valueType="num">
                                      <p:cBhvr>
                                        <p:cTn id="43" dur="5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anim calcmode="lin" valueType="num">
                                      <p:cBhvr>
                                        <p:cTn id="52" dur="500" fill="hold"/>
                                        <p:tgtEl>
                                          <p:spTgt spid="15"/>
                                        </p:tgtEl>
                                        <p:attrNameLst>
                                          <p:attrName>ppt_x</p:attrName>
                                        </p:attrNameLst>
                                      </p:cBhvr>
                                      <p:tavLst>
                                        <p:tav tm="0">
                                          <p:val>
                                            <p:strVal val="#ppt_x"/>
                                          </p:val>
                                        </p:tav>
                                        <p:tav tm="100000">
                                          <p:val>
                                            <p:strVal val="#ppt_x"/>
                                          </p:val>
                                        </p:tav>
                                      </p:tavLst>
                                    </p:anim>
                                    <p:anim calcmode="lin" valueType="num">
                                      <p:cBhvr>
                                        <p:cTn id="5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anim calcmode="lin" valueType="num">
                                      <p:cBhvr>
                                        <p:cTn id="59" dur="500" fill="hold"/>
                                        <p:tgtEl>
                                          <p:spTgt spid="12"/>
                                        </p:tgtEl>
                                        <p:attrNameLst>
                                          <p:attrName>ppt_x</p:attrName>
                                        </p:attrNameLst>
                                      </p:cBhvr>
                                      <p:tavLst>
                                        <p:tav tm="0">
                                          <p:val>
                                            <p:strVal val="#ppt_x"/>
                                          </p:val>
                                        </p:tav>
                                        <p:tav tm="100000">
                                          <p:val>
                                            <p:strVal val="#ppt_x"/>
                                          </p:val>
                                        </p:tav>
                                      </p:tavLst>
                                    </p:anim>
                                    <p:anim calcmode="lin" valueType="num">
                                      <p:cBhvr>
                                        <p:cTn id="60" dur="500" fill="hold"/>
                                        <p:tgtEl>
                                          <p:spTgt spid="1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anim calcmode="lin" valueType="num">
                                      <p:cBhvr>
                                        <p:cTn id="69" dur="500" fill="hold"/>
                                        <p:tgtEl>
                                          <p:spTgt spid="16"/>
                                        </p:tgtEl>
                                        <p:attrNameLst>
                                          <p:attrName>ppt_x</p:attrName>
                                        </p:attrNameLst>
                                      </p:cBhvr>
                                      <p:tavLst>
                                        <p:tav tm="0">
                                          <p:val>
                                            <p:strVal val="#ppt_x"/>
                                          </p:val>
                                        </p:tav>
                                        <p:tav tm="100000">
                                          <p:val>
                                            <p:strVal val="#ppt_x"/>
                                          </p:val>
                                        </p:tav>
                                      </p:tavLst>
                                    </p:anim>
                                    <p:anim calcmode="lin" valueType="num">
                                      <p:cBhvr>
                                        <p:cTn id="7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3" grpId="0"/>
      <p:bldP spid="18" grpId="0"/>
      <p:bldP spid="19" grpId="0"/>
      <p:bldP spid="20" grpId="0"/>
      <p:bldP spid="22"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Build a bot with a clear </a:t>
            </a:r>
            <a:r>
              <a:rPr lang="pt-BR" u="sng" dirty="0"/>
              <a:t>purpose</a:t>
            </a:r>
            <a:endParaRPr lang="en-US" u="sng" dirty="0"/>
          </a:p>
        </p:txBody>
      </p:sp>
      <p:sp>
        <p:nvSpPr>
          <p:cNvPr id="6" name="Text Placeholder 5"/>
          <p:cNvSpPr>
            <a:spLocks noGrp="1"/>
          </p:cNvSpPr>
          <p:nvPr>
            <p:ph type="body" sz="quarter" idx="10"/>
          </p:nvPr>
        </p:nvSpPr>
        <p:spPr>
          <a:xfrm>
            <a:off x="343941" y="2980788"/>
            <a:ext cx="11653523" cy="941386"/>
          </a:xfrm>
        </p:spPr>
        <p:txBody>
          <a:bodyPr/>
          <a:lstStyle/>
          <a:p>
            <a:r>
              <a:rPr lang="en-US" sz="2745" dirty="0"/>
              <a:t>Only choose technologies and APIs that clearly serve that purpose. Focus every design decision into driving that goal. </a:t>
            </a:r>
          </a:p>
        </p:txBody>
      </p:sp>
    </p:spTree>
    <p:extLst>
      <p:ext uri="{BB962C8B-B14F-4D97-AF65-F5344CB8AC3E}">
        <p14:creationId xmlns:p14="http://schemas.microsoft.com/office/powerpoint/2010/main" val="302136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Tooling</a:t>
            </a:r>
          </a:p>
        </p:txBody>
      </p:sp>
      <p:sp>
        <p:nvSpPr>
          <p:cNvPr id="4" name="monitor"/>
          <p:cNvSpPr>
            <a:spLocks noChangeAspect="1" noEditPoints="1"/>
          </p:cNvSpPr>
          <p:nvPr/>
        </p:nvSpPr>
        <p:spPr bwMode="auto">
          <a:xfrm>
            <a:off x="2180214" y="206251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0" name="monitor"/>
          <p:cNvSpPr>
            <a:spLocks noChangeAspect="1" noEditPoints="1"/>
          </p:cNvSpPr>
          <p:nvPr/>
        </p:nvSpPr>
        <p:spPr bwMode="auto">
          <a:xfrm>
            <a:off x="5138383" y="206251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8096553" y="2062519"/>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B58F844-27C3-4426-8C1E-7F52252A1424}"/>
              </a:ext>
            </a:extLst>
          </p:cNvPr>
          <p:cNvSpPr txBox="1"/>
          <p:nvPr/>
        </p:nvSpPr>
        <p:spPr>
          <a:xfrm>
            <a:off x="1944053" y="3575447"/>
            <a:ext cx="2151396" cy="9413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b="1" dirty="0">
                <a:gradFill>
                  <a:gsLst>
                    <a:gs pos="0">
                      <a:srgbClr val="FFFFFF"/>
                    </a:gs>
                    <a:gs pos="100000">
                      <a:srgbClr val="FFFFFF"/>
                    </a:gs>
                  </a:gsLst>
                  <a:lin ang="5400000" scaled="1"/>
                </a:gradFill>
                <a:latin typeface="Segoe UI Semilight"/>
              </a:rPr>
              <a:t>Interactive Visualizer</a:t>
            </a:r>
          </a:p>
        </p:txBody>
      </p:sp>
      <p:sp>
        <p:nvSpPr>
          <p:cNvPr id="18" name="TextBox 17">
            <a:extLst>
              <a:ext uri="{FF2B5EF4-FFF2-40B4-BE49-F238E27FC236}">
                <a16:creationId xmlns:a16="http://schemas.microsoft.com/office/drawing/2014/main" id="{FE3622F5-0386-4ED3-9B24-456614E68843}"/>
              </a:ext>
            </a:extLst>
          </p:cNvPr>
          <p:cNvSpPr txBox="1"/>
          <p:nvPr/>
        </p:nvSpPr>
        <p:spPr>
          <a:xfrm>
            <a:off x="4914279" y="3574070"/>
            <a:ext cx="2151396" cy="1013800"/>
          </a:xfrm>
          <a:prstGeom prst="rect">
            <a:avLst/>
          </a:prstGeom>
          <a:noFill/>
        </p:spPr>
        <p:txBody>
          <a:bodyPr wrap="square" lIns="179285" tIns="143428" rIns="179285" bIns="143428" rtlCol="0">
            <a:spAutoFit/>
          </a:bodyPr>
          <a:lstStyle/>
          <a:p>
            <a:pPr algn="ctr" defTabSz="914367">
              <a:defRPr/>
            </a:pPr>
            <a:r>
              <a:rPr lang="en-US" sz="2353" b="1" dirty="0">
                <a:gradFill>
                  <a:gsLst>
                    <a:gs pos="0">
                      <a:srgbClr val="FFFFFF"/>
                    </a:gs>
                    <a:gs pos="100000">
                      <a:srgbClr val="FFFFFF"/>
                    </a:gs>
                  </a:gsLst>
                  <a:lin ang="5400000" scaled="1"/>
                </a:gradFill>
                <a:latin typeface="Segoe UI Semilight"/>
              </a:rPr>
              <a:t>Schema Explorer</a:t>
            </a:r>
          </a:p>
        </p:txBody>
      </p:sp>
      <p:sp>
        <p:nvSpPr>
          <p:cNvPr id="19" name="TextBox 18">
            <a:extLst>
              <a:ext uri="{FF2B5EF4-FFF2-40B4-BE49-F238E27FC236}">
                <a16:creationId xmlns:a16="http://schemas.microsoft.com/office/drawing/2014/main" id="{79850914-0C8C-49D5-9E31-711716142248}"/>
              </a:ext>
            </a:extLst>
          </p:cNvPr>
          <p:cNvSpPr txBox="1"/>
          <p:nvPr/>
        </p:nvSpPr>
        <p:spPr>
          <a:xfrm>
            <a:off x="7872449" y="3575447"/>
            <a:ext cx="2151396" cy="9413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b="1" dirty="0">
                <a:gradFill>
                  <a:gsLst>
                    <a:gs pos="0">
                      <a:srgbClr val="FFFFFF"/>
                    </a:gs>
                    <a:gs pos="100000">
                      <a:srgbClr val="FFFFFF"/>
                    </a:gs>
                  </a:gsLst>
                  <a:lin ang="5400000" scaled="1"/>
                </a:gradFill>
                <a:latin typeface="Segoe UI Semilight"/>
              </a:rPr>
              <a:t>VS Code Previewer</a:t>
            </a:r>
          </a:p>
        </p:txBody>
      </p:sp>
      <p:sp>
        <p:nvSpPr>
          <p:cNvPr id="16" name="Freeform 5"/>
          <p:cNvSpPr>
            <a:spLocks noChangeAspect="1" noEditPoints="1"/>
          </p:cNvSpPr>
          <p:nvPr/>
        </p:nvSpPr>
        <p:spPr bwMode="auto">
          <a:xfrm>
            <a:off x="5706523" y="2270132"/>
            <a:ext cx="568451" cy="55758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7" name="eye_2"/>
          <p:cNvSpPr>
            <a:spLocks noChangeAspect="1" noEditPoints="1"/>
          </p:cNvSpPr>
          <p:nvPr/>
        </p:nvSpPr>
        <p:spPr bwMode="auto">
          <a:xfrm>
            <a:off x="8669689" y="2413807"/>
            <a:ext cx="578793" cy="321145"/>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grpSp>
        <p:nvGrpSpPr>
          <p:cNvPr id="6" name="Group 5"/>
          <p:cNvGrpSpPr/>
          <p:nvPr/>
        </p:nvGrpSpPr>
        <p:grpSpPr>
          <a:xfrm>
            <a:off x="2759484" y="2270132"/>
            <a:ext cx="544646" cy="625797"/>
            <a:chOff x="2420919" y="2395728"/>
            <a:chExt cx="555567" cy="638346"/>
          </a:xfrm>
        </p:grpSpPr>
        <p:sp>
          <p:nvSpPr>
            <p:cNvPr id="21" name="gear_3"/>
            <p:cNvSpPr>
              <a:spLocks noChangeAspect="1" noEditPoints="1"/>
            </p:cNvSpPr>
            <p:nvPr/>
          </p:nvSpPr>
          <p:spPr bwMode="auto">
            <a:xfrm>
              <a:off x="2420919" y="2656249"/>
              <a:ext cx="374650" cy="37782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2" name="gear_3"/>
            <p:cNvSpPr>
              <a:spLocks noChangeAspect="1" noEditPoints="1"/>
            </p:cNvSpPr>
            <p:nvPr/>
          </p:nvSpPr>
          <p:spPr bwMode="auto">
            <a:xfrm>
              <a:off x="2681731" y="2395728"/>
              <a:ext cx="294755" cy="29725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5226206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B80111-63F6-4696-8580-C64EABBC3150}"/>
              </a:ext>
            </a:extLst>
          </p:cNvPr>
          <p:cNvSpPr>
            <a:spLocks noGrp="1"/>
          </p:cNvSpPr>
          <p:nvPr>
            <p:ph type="title"/>
          </p:nvPr>
        </p:nvSpPr>
        <p:spPr>
          <a:xfrm>
            <a:off x="269239" y="2084363"/>
            <a:ext cx="11653523" cy="2136222"/>
          </a:xfrm>
        </p:spPr>
        <p:txBody>
          <a:bodyPr/>
          <a:lstStyle/>
          <a:p>
            <a:r>
              <a:rPr lang="en-US" dirty="0"/>
              <a:t>Adaptive Cards </a:t>
            </a:r>
            <a:br>
              <a:rPr lang="en-US" dirty="0"/>
            </a:br>
            <a:r>
              <a:rPr lang="en-US" dirty="0"/>
              <a:t>Ecosystem</a:t>
            </a:r>
          </a:p>
        </p:txBody>
      </p:sp>
    </p:spTree>
    <p:extLst>
      <p:ext uri="{BB962C8B-B14F-4D97-AF65-F5344CB8AC3E}">
        <p14:creationId xmlns:p14="http://schemas.microsoft.com/office/powerpoint/2010/main" val="380893687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5BD224-3F92-4AAD-B916-3C4B7D40368B}"/>
              </a:ext>
            </a:extLst>
          </p:cNvPr>
          <p:cNvPicPr>
            <a:picLocks noChangeAspect="1"/>
          </p:cNvPicPr>
          <p:nvPr/>
        </p:nvPicPr>
        <p:blipFill>
          <a:blip r:embed="rId2"/>
          <a:stretch>
            <a:fillRect/>
          </a:stretch>
        </p:blipFill>
        <p:spPr>
          <a:xfrm>
            <a:off x="2374600" y="487"/>
            <a:ext cx="9773340" cy="6857027"/>
          </a:xfrm>
          <a:prstGeom prst="rect">
            <a:avLst/>
          </a:prstGeom>
        </p:spPr>
      </p:pic>
      <p:grpSp>
        <p:nvGrpSpPr>
          <p:cNvPr id="3" name="Group 2">
            <a:extLst>
              <a:ext uri="{FF2B5EF4-FFF2-40B4-BE49-F238E27FC236}">
                <a16:creationId xmlns:a16="http://schemas.microsoft.com/office/drawing/2014/main" id="{EC45DE35-94A0-4B59-A8A9-7B7695E7085D}"/>
              </a:ext>
            </a:extLst>
          </p:cNvPr>
          <p:cNvGrpSpPr/>
          <p:nvPr/>
        </p:nvGrpSpPr>
        <p:grpSpPr>
          <a:xfrm>
            <a:off x="6524563" y="4049513"/>
            <a:ext cx="2790431" cy="1587942"/>
            <a:chOff x="6655393" y="4130217"/>
            <a:chExt cx="2846385" cy="1619784"/>
          </a:xfrm>
        </p:grpSpPr>
        <p:sp>
          <p:nvSpPr>
            <p:cNvPr id="8" name="Rectangle: Rounded Corners 7">
              <a:extLst>
                <a:ext uri="{FF2B5EF4-FFF2-40B4-BE49-F238E27FC236}">
                  <a16:creationId xmlns:a16="http://schemas.microsoft.com/office/drawing/2014/main" id="{DBE0C4C0-6E63-42F4-A78E-A7CD619BA08B}"/>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18" name="TextBox 17">
              <a:extLst>
                <a:ext uri="{FF2B5EF4-FFF2-40B4-BE49-F238E27FC236}">
                  <a16:creationId xmlns:a16="http://schemas.microsoft.com/office/drawing/2014/main" id="{4A4A2F07-0FDC-466F-BD5E-15688B897AD0}"/>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19" name="TextBox 18">
              <a:extLst>
                <a:ext uri="{FF2B5EF4-FFF2-40B4-BE49-F238E27FC236}">
                  <a16:creationId xmlns:a16="http://schemas.microsoft.com/office/drawing/2014/main" id="{9FD5FC49-7673-4DCC-B589-E02C52A8931F}"/>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20" name="TextBox 19">
              <a:extLst>
                <a:ext uri="{FF2B5EF4-FFF2-40B4-BE49-F238E27FC236}">
                  <a16:creationId xmlns:a16="http://schemas.microsoft.com/office/drawing/2014/main" id="{A038B4B6-8556-4C65-BFD7-016B22B01F5A}"/>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10" name="Picture 9">
              <a:extLst>
                <a:ext uri="{FF2B5EF4-FFF2-40B4-BE49-F238E27FC236}">
                  <a16:creationId xmlns:a16="http://schemas.microsoft.com/office/drawing/2014/main" id="{E4431433-4E68-40C9-B013-F4D063328AAA}"/>
                </a:ext>
              </a:extLst>
            </p:cNvPr>
            <p:cNvPicPr>
              <a:picLocks noChangeAspect="1"/>
            </p:cNvPicPr>
            <p:nvPr/>
          </p:nvPicPr>
          <p:blipFill rotWithShape="1">
            <a:blip r:embed="rId3"/>
            <a:srcRect l="6522" t="6008" r="7488" b="8508"/>
            <a:stretch/>
          </p:blipFill>
          <p:spPr>
            <a:xfrm>
              <a:off x="6760486" y="4589454"/>
              <a:ext cx="281050" cy="289517"/>
            </a:xfrm>
            <a:prstGeom prst="ellipse">
              <a:avLst/>
            </a:prstGeom>
          </p:spPr>
        </p:pic>
        <p:sp>
          <p:nvSpPr>
            <p:cNvPr id="22" name="TextBox 21">
              <a:extLst>
                <a:ext uri="{FF2B5EF4-FFF2-40B4-BE49-F238E27FC236}">
                  <a16:creationId xmlns:a16="http://schemas.microsoft.com/office/drawing/2014/main" id="{89729A56-9815-4F17-8231-E685BF0CE06C}"/>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38" name="TextBox 37">
              <a:extLst>
                <a:ext uri="{FF2B5EF4-FFF2-40B4-BE49-F238E27FC236}">
                  <a16:creationId xmlns:a16="http://schemas.microsoft.com/office/drawing/2014/main" id="{896E1EC7-C139-49ED-906D-D87F34D16A66}"/>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39" name="TextBox 38">
              <a:extLst>
                <a:ext uri="{FF2B5EF4-FFF2-40B4-BE49-F238E27FC236}">
                  <a16:creationId xmlns:a16="http://schemas.microsoft.com/office/drawing/2014/main" id="{A01D3E12-CED5-4140-BC5C-675E90973933}"/>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40" name="TextBox 39">
              <a:extLst>
                <a:ext uri="{FF2B5EF4-FFF2-40B4-BE49-F238E27FC236}">
                  <a16:creationId xmlns:a16="http://schemas.microsoft.com/office/drawing/2014/main" id="{4787AC0D-AD0A-4D48-9BD1-516985EB90BA}"/>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41" name="TextBox 40">
              <a:extLst>
                <a:ext uri="{FF2B5EF4-FFF2-40B4-BE49-F238E27FC236}">
                  <a16:creationId xmlns:a16="http://schemas.microsoft.com/office/drawing/2014/main" id="{F91C2EE5-BE32-49EB-B5B5-11A8D056560C}"/>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50" name="TextBox 49">
              <a:extLst>
                <a:ext uri="{FF2B5EF4-FFF2-40B4-BE49-F238E27FC236}">
                  <a16:creationId xmlns:a16="http://schemas.microsoft.com/office/drawing/2014/main" id="{B40115A7-228F-44E3-AE82-444F943F470A}"/>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51" name="TextBox 50">
              <a:extLst>
                <a:ext uri="{FF2B5EF4-FFF2-40B4-BE49-F238E27FC236}">
                  <a16:creationId xmlns:a16="http://schemas.microsoft.com/office/drawing/2014/main" id="{62EABBBA-164D-4427-B693-32A665537E1A}"/>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52" name="TextBox 51">
              <a:extLst>
                <a:ext uri="{FF2B5EF4-FFF2-40B4-BE49-F238E27FC236}">
                  <a16:creationId xmlns:a16="http://schemas.microsoft.com/office/drawing/2014/main" id="{6F61B830-DCB3-4B83-9857-F8059C1C6B56}"/>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53" name="TextBox 52">
              <a:extLst>
                <a:ext uri="{FF2B5EF4-FFF2-40B4-BE49-F238E27FC236}">
                  <a16:creationId xmlns:a16="http://schemas.microsoft.com/office/drawing/2014/main" id="{4F2F2147-F455-4580-8A33-84D7A09A2A10}"/>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sp>
        <p:nvSpPr>
          <p:cNvPr id="12" name="Rectangle 11">
            <a:extLst>
              <a:ext uri="{FF2B5EF4-FFF2-40B4-BE49-F238E27FC236}">
                <a16:creationId xmlns:a16="http://schemas.microsoft.com/office/drawing/2014/main" id="{DC36B1AD-A5B4-4E96-A857-738DADB19F2F}"/>
              </a:ext>
            </a:extLst>
          </p:cNvPr>
          <p:cNvSpPr/>
          <p:nvPr/>
        </p:nvSpPr>
        <p:spPr>
          <a:xfrm>
            <a:off x="3017517" y="1748250"/>
            <a:ext cx="2559957" cy="416862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33" name="TextBox 32">
            <a:extLst>
              <a:ext uri="{FF2B5EF4-FFF2-40B4-BE49-F238E27FC236}">
                <a16:creationId xmlns:a16="http://schemas.microsoft.com/office/drawing/2014/main" id="{FC4B4D99-B9E7-4F2C-BC1E-791C0D57207B}"/>
              </a:ext>
            </a:extLst>
          </p:cNvPr>
          <p:cNvSpPr txBox="1"/>
          <p:nvPr/>
        </p:nvSpPr>
        <p:spPr>
          <a:xfrm>
            <a:off x="6201271" y="423771"/>
            <a:ext cx="926661" cy="343443"/>
          </a:xfrm>
          <a:prstGeom prst="rect">
            <a:avLst/>
          </a:prstGeom>
          <a:solidFill>
            <a:srgbClr val="EEF1F5"/>
          </a:solidFill>
        </p:spPr>
        <p:txBody>
          <a:bodyPr wrap="none" rtlCol="0">
            <a:spAutoFit/>
          </a:bodyPr>
          <a:lstStyle/>
          <a:p>
            <a:pPr defTabSz="914225">
              <a:defRPr/>
            </a:pPr>
            <a:r>
              <a:rPr lang="en-US" sz="1600" dirty="0" err="1">
                <a:solidFill>
                  <a:srgbClr val="566070"/>
                </a:solidFill>
                <a:latin typeface="Segoe UI" panose="020B0502040204020203" pitchFamily="34" charset="0"/>
                <a:cs typeface="Segoe UI" panose="020B0502040204020203" pitchFamily="34" charset="0"/>
              </a:rPr>
              <a:t>contoso</a:t>
            </a:r>
            <a:endParaRPr lang="en-US" sz="1600" dirty="0">
              <a:solidFill>
                <a:srgbClr val="566070"/>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E71549AD-B1FE-402D-ABC7-F5FAF565E17E}"/>
              </a:ext>
            </a:extLst>
          </p:cNvPr>
          <p:cNvSpPr/>
          <p:nvPr/>
        </p:nvSpPr>
        <p:spPr>
          <a:xfrm>
            <a:off x="8949951" y="1426846"/>
            <a:ext cx="2623429" cy="765634"/>
          </a:xfrm>
          <a:prstGeom prst="rect">
            <a:avLst/>
          </a:prstGeom>
          <a:solidFill>
            <a:srgbClr val="EEF1F5"/>
          </a:solidFill>
          <a:ln>
            <a:solidFill>
              <a:srgbClr val="EEF1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A8C700F4-79D6-44E4-94D5-7DE6853A4E81}"/>
              </a:ext>
            </a:extLst>
          </p:cNvPr>
          <p:cNvSpPr/>
          <p:nvPr/>
        </p:nvSpPr>
        <p:spPr>
          <a:xfrm>
            <a:off x="9214517" y="1150298"/>
            <a:ext cx="2558523" cy="157368"/>
          </a:xfrm>
          <a:prstGeom prst="rect">
            <a:avLst/>
          </a:prstGeom>
          <a:solidFill>
            <a:srgbClr val="EEF1F5"/>
          </a:solidFill>
          <a:ln>
            <a:solidFill>
              <a:srgbClr val="EEF1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C323D14C-1D9B-4856-BFFD-AA44566615F7}"/>
              </a:ext>
            </a:extLst>
          </p:cNvPr>
          <p:cNvSpPr/>
          <p:nvPr/>
        </p:nvSpPr>
        <p:spPr>
          <a:xfrm>
            <a:off x="6151113" y="1307666"/>
            <a:ext cx="2558523" cy="157368"/>
          </a:xfrm>
          <a:prstGeom prst="rect">
            <a:avLst/>
          </a:prstGeom>
          <a:solidFill>
            <a:srgbClr val="EEF1F5"/>
          </a:solidFill>
          <a:ln>
            <a:solidFill>
              <a:srgbClr val="EEF1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26" name="Picture 25">
            <a:extLst>
              <a:ext uri="{FF2B5EF4-FFF2-40B4-BE49-F238E27FC236}">
                <a16:creationId xmlns:a16="http://schemas.microsoft.com/office/drawing/2014/main" id="{CAFCBB2D-AF89-4286-944D-6E8D46423D21}"/>
              </a:ext>
            </a:extLst>
          </p:cNvPr>
          <p:cNvPicPr>
            <a:picLocks noChangeAspect="1"/>
          </p:cNvPicPr>
          <p:nvPr/>
        </p:nvPicPr>
        <p:blipFill rotWithShape="1">
          <a:blip r:embed="rId2"/>
          <a:srcRect l="6458" t="32328" r="66861" b="56077"/>
          <a:stretch/>
        </p:blipFill>
        <p:spPr>
          <a:xfrm>
            <a:off x="3002056" y="953190"/>
            <a:ext cx="2607610" cy="795060"/>
          </a:xfrm>
          <a:prstGeom prst="rect">
            <a:avLst/>
          </a:prstGeom>
        </p:spPr>
      </p:pic>
      <p:sp>
        <p:nvSpPr>
          <p:cNvPr id="11" name="TextBox 10">
            <a:extLst>
              <a:ext uri="{FF2B5EF4-FFF2-40B4-BE49-F238E27FC236}">
                <a16:creationId xmlns:a16="http://schemas.microsoft.com/office/drawing/2014/main" id="{55E6A003-1A00-44C1-BCF9-9E135BF0EB52}"/>
              </a:ext>
            </a:extLst>
          </p:cNvPr>
          <p:cNvSpPr txBox="1"/>
          <p:nvPr/>
        </p:nvSpPr>
        <p:spPr>
          <a:xfrm>
            <a:off x="3486549" y="1172966"/>
            <a:ext cx="670280" cy="257086"/>
          </a:xfrm>
          <a:prstGeom prst="rect">
            <a:avLst/>
          </a:prstGeom>
          <a:solidFill>
            <a:srgbClr val="E5E6F3"/>
          </a:solidFill>
        </p:spPr>
        <p:txBody>
          <a:bodyPr wrap="none" rtlCol="0">
            <a:spAutoFit/>
          </a:bodyPr>
          <a:lstStyle/>
          <a:p>
            <a:pPr defTabSz="914225">
              <a:defRPr/>
            </a:pPr>
            <a:r>
              <a:rPr lang="en-US" sz="1050" dirty="0" err="1">
                <a:solidFill>
                  <a:srgbClr val="566070"/>
                </a:solidFill>
                <a:latin typeface="Segoe UI" panose="020B0502040204020203" pitchFamily="34" charset="0"/>
                <a:cs typeface="Segoe UI" panose="020B0502040204020203" pitchFamily="34" charset="0"/>
              </a:rPr>
              <a:t>contoso</a:t>
            </a:r>
            <a:endParaRPr lang="en-US" sz="1050" dirty="0">
              <a:solidFill>
                <a:srgbClr val="566070"/>
              </a:solidFill>
              <a:latin typeface="Segoe UI" panose="020B0502040204020203" pitchFamily="34" charset="0"/>
              <a:cs typeface="Segoe UI" panose="020B0502040204020203" pitchFamily="34" charset="0"/>
            </a:endParaRPr>
          </a:p>
        </p:txBody>
      </p:sp>
      <p:pic>
        <p:nvPicPr>
          <p:cNvPr id="29" name="Picture 28">
            <a:extLst>
              <a:ext uri="{FF2B5EF4-FFF2-40B4-BE49-F238E27FC236}">
                <a16:creationId xmlns:a16="http://schemas.microsoft.com/office/drawing/2014/main" id="{C4F91683-099C-4AD7-B645-86AF34647678}"/>
              </a:ext>
            </a:extLst>
          </p:cNvPr>
          <p:cNvPicPr>
            <a:picLocks noChangeAspect="1"/>
          </p:cNvPicPr>
          <p:nvPr/>
        </p:nvPicPr>
        <p:blipFill rotWithShape="1">
          <a:blip r:embed="rId2"/>
          <a:srcRect l="67107" t="21996" r="6388" b="68517"/>
          <a:stretch/>
        </p:blipFill>
        <p:spPr>
          <a:xfrm>
            <a:off x="9085520" y="3195099"/>
            <a:ext cx="2590433" cy="650470"/>
          </a:xfrm>
          <a:prstGeom prst="rect">
            <a:avLst/>
          </a:prstGeom>
        </p:spPr>
      </p:pic>
    </p:spTree>
    <p:extLst>
      <p:ext uri="{BB962C8B-B14F-4D97-AF65-F5344CB8AC3E}">
        <p14:creationId xmlns:p14="http://schemas.microsoft.com/office/powerpoint/2010/main" val="8604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9F9EA0"/>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0CDCE5-C617-4602-8E84-A4EA33FAAA5F}"/>
              </a:ext>
            </a:extLst>
          </p:cNvPr>
          <p:cNvGrpSpPr/>
          <p:nvPr/>
        </p:nvGrpSpPr>
        <p:grpSpPr>
          <a:xfrm>
            <a:off x="6524563" y="4049513"/>
            <a:ext cx="2790431" cy="1587942"/>
            <a:chOff x="6655393" y="4130217"/>
            <a:chExt cx="2846385" cy="1619784"/>
          </a:xfrm>
        </p:grpSpPr>
        <p:sp>
          <p:nvSpPr>
            <p:cNvPr id="28" name="Rectangle: Rounded Corners 27">
              <a:extLst>
                <a:ext uri="{FF2B5EF4-FFF2-40B4-BE49-F238E27FC236}">
                  <a16:creationId xmlns:a16="http://schemas.microsoft.com/office/drawing/2014/main" id="{00103513-5865-4912-8AFD-CBDD4E01E518}"/>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29" name="TextBox 28">
              <a:extLst>
                <a:ext uri="{FF2B5EF4-FFF2-40B4-BE49-F238E27FC236}">
                  <a16:creationId xmlns:a16="http://schemas.microsoft.com/office/drawing/2014/main" id="{E6D1265D-35B2-4942-BCE6-561471E4B900}"/>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30" name="TextBox 29">
              <a:extLst>
                <a:ext uri="{FF2B5EF4-FFF2-40B4-BE49-F238E27FC236}">
                  <a16:creationId xmlns:a16="http://schemas.microsoft.com/office/drawing/2014/main" id="{F54C70B7-350F-435D-AC5E-FA71B4053103}"/>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31" name="TextBox 30">
              <a:extLst>
                <a:ext uri="{FF2B5EF4-FFF2-40B4-BE49-F238E27FC236}">
                  <a16:creationId xmlns:a16="http://schemas.microsoft.com/office/drawing/2014/main" id="{A4052FC0-2398-4995-B77D-FAB735F58BD8}"/>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32" name="Picture 31">
              <a:extLst>
                <a:ext uri="{FF2B5EF4-FFF2-40B4-BE49-F238E27FC236}">
                  <a16:creationId xmlns:a16="http://schemas.microsoft.com/office/drawing/2014/main" id="{FA7953B1-3D56-4F6C-95C6-4AAF3AB46248}"/>
                </a:ext>
              </a:extLst>
            </p:cNvPr>
            <p:cNvPicPr>
              <a:picLocks noChangeAspect="1"/>
            </p:cNvPicPr>
            <p:nvPr/>
          </p:nvPicPr>
          <p:blipFill rotWithShape="1">
            <a:blip r:embed="rId2"/>
            <a:srcRect l="6522" t="6008" r="7488" b="8508"/>
            <a:stretch/>
          </p:blipFill>
          <p:spPr>
            <a:xfrm>
              <a:off x="6760486" y="4589454"/>
              <a:ext cx="281050" cy="289517"/>
            </a:xfrm>
            <a:prstGeom prst="ellipse">
              <a:avLst/>
            </a:prstGeom>
          </p:spPr>
        </p:pic>
        <p:sp>
          <p:nvSpPr>
            <p:cNvPr id="33" name="TextBox 32">
              <a:extLst>
                <a:ext uri="{FF2B5EF4-FFF2-40B4-BE49-F238E27FC236}">
                  <a16:creationId xmlns:a16="http://schemas.microsoft.com/office/drawing/2014/main" id="{0AC10207-4DF7-4A5A-8384-567975854F52}"/>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34" name="TextBox 33">
              <a:extLst>
                <a:ext uri="{FF2B5EF4-FFF2-40B4-BE49-F238E27FC236}">
                  <a16:creationId xmlns:a16="http://schemas.microsoft.com/office/drawing/2014/main" id="{68DF5373-9BD0-4C40-B695-4784ED3D3097}"/>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35" name="TextBox 34">
              <a:extLst>
                <a:ext uri="{FF2B5EF4-FFF2-40B4-BE49-F238E27FC236}">
                  <a16:creationId xmlns:a16="http://schemas.microsoft.com/office/drawing/2014/main" id="{247CD339-ACC3-4C6E-8F3B-B2C6C3BA328E}"/>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36" name="TextBox 35">
              <a:extLst>
                <a:ext uri="{FF2B5EF4-FFF2-40B4-BE49-F238E27FC236}">
                  <a16:creationId xmlns:a16="http://schemas.microsoft.com/office/drawing/2014/main" id="{957B0EA5-9432-426C-B57D-BDC3BB55978C}"/>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37" name="TextBox 36">
              <a:extLst>
                <a:ext uri="{FF2B5EF4-FFF2-40B4-BE49-F238E27FC236}">
                  <a16:creationId xmlns:a16="http://schemas.microsoft.com/office/drawing/2014/main" id="{046D1CAC-4FD5-43DC-8844-F7D39F55C759}"/>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42" name="TextBox 41">
              <a:extLst>
                <a:ext uri="{FF2B5EF4-FFF2-40B4-BE49-F238E27FC236}">
                  <a16:creationId xmlns:a16="http://schemas.microsoft.com/office/drawing/2014/main" id="{78718CE7-3870-4561-A56E-9B409C1820F5}"/>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43" name="TextBox 42">
              <a:extLst>
                <a:ext uri="{FF2B5EF4-FFF2-40B4-BE49-F238E27FC236}">
                  <a16:creationId xmlns:a16="http://schemas.microsoft.com/office/drawing/2014/main" id="{49F68D25-7F6D-43A9-A541-3D43A9F74076}"/>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44" name="TextBox 43">
              <a:extLst>
                <a:ext uri="{FF2B5EF4-FFF2-40B4-BE49-F238E27FC236}">
                  <a16:creationId xmlns:a16="http://schemas.microsoft.com/office/drawing/2014/main" id="{ED5779C5-726F-4C5B-8AB6-71E5B5DFBF13}"/>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45" name="TextBox 44">
              <a:extLst>
                <a:ext uri="{FF2B5EF4-FFF2-40B4-BE49-F238E27FC236}">
                  <a16:creationId xmlns:a16="http://schemas.microsoft.com/office/drawing/2014/main" id="{036886C3-A906-45FA-AD62-917CE11E9C7B}"/>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sp>
        <p:nvSpPr>
          <p:cNvPr id="7" name="Rectangle 6">
            <a:extLst>
              <a:ext uri="{FF2B5EF4-FFF2-40B4-BE49-F238E27FC236}">
                <a16:creationId xmlns:a16="http://schemas.microsoft.com/office/drawing/2014/main" id="{CF9CADD0-FE48-4901-B5BC-C4A7CE72B48C}"/>
              </a:ext>
            </a:extLst>
          </p:cNvPr>
          <p:cNvSpPr/>
          <p:nvPr/>
        </p:nvSpPr>
        <p:spPr>
          <a:xfrm>
            <a:off x="6445567" y="3630397"/>
            <a:ext cx="961888" cy="283329"/>
          </a:xfrm>
          <a:prstGeom prst="rect">
            <a:avLst/>
          </a:prstGeom>
          <a:solidFill>
            <a:srgbClr val="9F9EA0"/>
          </a:solidFill>
          <a:ln>
            <a:solidFill>
              <a:srgbClr val="A09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3"/>
          <a:stretch>
            <a:fillRect/>
          </a:stretch>
        </p:blipFill>
        <p:spPr>
          <a:xfrm>
            <a:off x="6415912" y="3602526"/>
            <a:ext cx="337523" cy="337523"/>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6716339" y="3663581"/>
            <a:ext cx="949164" cy="217849"/>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61" name="Rectangle 60">
            <a:extLst>
              <a:ext uri="{FF2B5EF4-FFF2-40B4-BE49-F238E27FC236}">
                <a16:creationId xmlns:a16="http://schemas.microsoft.com/office/drawing/2014/main" id="{73B45890-B696-4D4D-8232-A324903810B5}"/>
              </a:ext>
            </a:extLst>
          </p:cNvPr>
          <p:cNvSpPr/>
          <p:nvPr/>
        </p:nvSpPr>
        <p:spPr>
          <a:xfrm>
            <a:off x="6467940" y="4012874"/>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7893077" y="3491918"/>
            <a:ext cx="1549720" cy="276999"/>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Bot message</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3992766"/>
            <a:ext cx="731059" cy="280678"/>
          </a:xfrm>
          <a:prstGeom prst="rect">
            <a:avLst/>
          </a:prstGeom>
        </p:spPr>
        <p:txBody>
          <a:bodyPr wrap="none">
            <a:spAutoFit/>
          </a:bodyPr>
          <a:lstStyle/>
          <a:p>
            <a:pPr algn="ctr" defTabSz="914225">
              <a:defRPr/>
            </a:pPr>
            <a:r>
              <a:rPr lang="en-US" sz="1200" cap="all" spc="300" dirty="0">
                <a:solidFill>
                  <a:prstClr val="black"/>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6422744" y="3525639"/>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7" name="TextBox 26">
            <a:extLst>
              <a:ext uri="{FF2B5EF4-FFF2-40B4-BE49-F238E27FC236}">
                <a16:creationId xmlns:a16="http://schemas.microsoft.com/office/drawing/2014/main" id="{058BBFFF-2EAD-4881-A829-E99FE63D6778}"/>
              </a:ext>
            </a:extLst>
          </p:cNvPr>
          <p:cNvSpPr txBox="1"/>
          <p:nvPr/>
        </p:nvSpPr>
        <p:spPr>
          <a:xfrm>
            <a:off x="6548997" y="3102471"/>
            <a:ext cx="2755515" cy="406208"/>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latin typeface="Segoe UI Semilight" panose="020B0402040204020203" pitchFamily="34" charset="0"/>
                <a:cs typeface="Segoe UI Semilight" panose="020B0402040204020203" pitchFamily="34" charset="0"/>
              </a:rPr>
              <a:t>BOT FRAMEWORK</a:t>
            </a:r>
          </a:p>
        </p:txBody>
      </p:sp>
    </p:spTree>
    <p:extLst>
      <p:ext uri="{BB962C8B-B14F-4D97-AF65-F5344CB8AC3E}">
        <p14:creationId xmlns:p14="http://schemas.microsoft.com/office/powerpoint/2010/main" val="228224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61"/>
                                        </p:tgtEl>
                                      </p:cBhvr>
                                    </p:animEffect>
                                    <p:animScale>
                                      <p:cBhvr>
                                        <p:cTn id="10" dur="250" autoRev="1" fill="hold"/>
                                        <p:tgtEl>
                                          <p:spTgt spid="61"/>
                                        </p:tgtEl>
                                      </p:cBhvr>
                                      <p:by x="105000" y="105000"/>
                                    </p:animScale>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500"/>
                                        <p:tgtEl>
                                          <p:spTgt spid="63"/>
                                        </p:tgtEl>
                                        <p:attrNameLst>
                                          <p:attrName>ppt_y</p:attrName>
                                        </p:attrNameLst>
                                      </p:cBhvr>
                                      <p:tavLst>
                                        <p:tav tm="0">
                                          <p:val>
                                            <p:strVal val="#ppt_y+#ppt_h*1.125000"/>
                                          </p:val>
                                        </p:tav>
                                        <p:tav tm="100000">
                                          <p:val>
                                            <p:strVal val="#ppt_y"/>
                                          </p:val>
                                        </p:tav>
                                      </p:tavLst>
                                    </p:anim>
                                    <p:animEffect transition="in" filter="wipe(up)">
                                      <p:cBhvr>
                                        <p:cTn id="15" dur="500"/>
                                        <p:tgtEl>
                                          <p:spTgt spid="6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26" presetClass="emph" presetSubtype="0" fill="hold" grpId="1" nodeType="withEffect">
                                  <p:stCondLst>
                                    <p:cond delay="0"/>
                                  </p:stCondLst>
                                  <p:childTnLst>
                                    <p:animEffect transition="out" filter="fade">
                                      <p:cBhvr>
                                        <p:cTn id="21" dur="500" tmFilter="0, 0; .2, .5; .8, .5; 1, 0"/>
                                        <p:tgtEl>
                                          <p:spTgt spid="64"/>
                                        </p:tgtEl>
                                      </p:cBhvr>
                                    </p:animEffect>
                                    <p:animScale>
                                      <p:cBhvr>
                                        <p:cTn id="22" dur="250" autoRev="1" fill="hold"/>
                                        <p:tgtEl>
                                          <p:spTgt spid="64"/>
                                        </p:tgtEl>
                                      </p:cBhvr>
                                      <p:by x="105000" y="105000"/>
                                    </p:animScale>
                                  </p:childTnLst>
                                </p:cTn>
                              </p:par>
                            </p:childTnLst>
                          </p:cTn>
                        </p:par>
                        <p:par>
                          <p:cTn id="23" fill="hold">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p:tgtEl>
                                          <p:spTgt spid="62"/>
                                        </p:tgtEl>
                                        <p:attrNameLst>
                                          <p:attrName>ppt_y</p:attrName>
                                        </p:attrNameLst>
                                      </p:cBhvr>
                                      <p:tavLst>
                                        <p:tav tm="0">
                                          <p:val>
                                            <p:strVal val="#ppt_y+#ppt_h*1.125000"/>
                                          </p:val>
                                        </p:tav>
                                        <p:tav tm="100000">
                                          <p:val>
                                            <p:strVal val="#ppt_y"/>
                                          </p:val>
                                        </p:tav>
                                      </p:tavLst>
                                    </p:anim>
                                    <p:animEffect transition="in" filter="wipe(up)">
                                      <p:cBhvr>
                                        <p:cTn id="27" dur="500"/>
                                        <p:tgtEl>
                                          <p:spTgt spid="6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p:bldP spid="63" grpId="0"/>
      <p:bldP spid="64" grpId="0" animBg="1"/>
      <p:bldP spid="64" grpId="1" animBg="1"/>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9F9EA0"/>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47B6516-065F-46EE-BE69-D5D3AD4F5590}"/>
              </a:ext>
            </a:extLst>
          </p:cNvPr>
          <p:cNvGrpSpPr/>
          <p:nvPr/>
        </p:nvGrpSpPr>
        <p:grpSpPr>
          <a:xfrm>
            <a:off x="6524563" y="4049513"/>
            <a:ext cx="2790431" cy="1587942"/>
            <a:chOff x="6655393" y="4130217"/>
            <a:chExt cx="2846385" cy="1619784"/>
          </a:xfrm>
        </p:grpSpPr>
        <p:sp>
          <p:nvSpPr>
            <p:cNvPr id="29" name="Rectangle: Rounded Corners 28">
              <a:extLst>
                <a:ext uri="{FF2B5EF4-FFF2-40B4-BE49-F238E27FC236}">
                  <a16:creationId xmlns:a16="http://schemas.microsoft.com/office/drawing/2014/main" id="{EA80D4E8-2C11-4EC8-9278-A46553495F08}"/>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8FD251BD-CFA9-434C-B75F-1A7A32B9A437}"/>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31" name="TextBox 30">
              <a:extLst>
                <a:ext uri="{FF2B5EF4-FFF2-40B4-BE49-F238E27FC236}">
                  <a16:creationId xmlns:a16="http://schemas.microsoft.com/office/drawing/2014/main" id="{568B5EE0-195B-4A5B-9CF8-2510B1BA7696}"/>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32" name="TextBox 31">
              <a:extLst>
                <a:ext uri="{FF2B5EF4-FFF2-40B4-BE49-F238E27FC236}">
                  <a16:creationId xmlns:a16="http://schemas.microsoft.com/office/drawing/2014/main" id="{D8BFE4A2-2497-4698-A423-3A77303406F7}"/>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33" name="Picture 32">
              <a:extLst>
                <a:ext uri="{FF2B5EF4-FFF2-40B4-BE49-F238E27FC236}">
                  <a16:creationId xmlns:a16="http://schemas.microsoft.com/office/drawing/2014/main" id="{5736375B-1F62-496F-B148-491D308D2618}"/>
                </a:ext>
              </a:extLst>
            </p:cNvPr>
            <p:cNvPicPr>
              <a:picLocks noChangeAspect="1"/>
            </p:cNvPicPr>
            <p:nvPr/>
          </p:nvPicPr>
          <p:blipFill rotWithShape="1">
            <a:blip r:embed="rId2"/>
            <a:srcRect l="6522" t="6008" r="7488" b="8508"/>
            <a:stretch/>
          </p:blipFill>
          <p:spPr>
            <a:xfrm>
              <a:off x="6760486" y="4589454"/>
              <a:ext cx="281050" cy="289517"/>
            </a:xfrm>
            <a:prstGeom prst="ellipse">
              <a:avLst/>
            </a:prstGeom>
          </p:spPr>
        </p:pic>
        <p:sp>
          <p:nvSpPr>
            <p:cNvPr id="34" name="TextBox 33">
              <a:extLst>
                <a:ext uri="{FF2B5EF4-FFF2-40B4-BE49-F238E27FC236}">
                  <a16:creationId xmlns:a16="http://schemas.microsoft.com/office/drawing/2014/main" id="{73EF18F0-C7B6-4E3A-8DBB-75C7B36C42DA}"/>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35" name="TextBox 34">
              <a:extLst>
                <a:ext uri="{FF2B5EF4-FFF2-40B4-BE49-F238E27FC236}">
                  <a16:creationId xmlns:a16="http://schemas.microsoft.com/office/drawing/2014/main" id="{9D922388-9553-46DB-8661-71529FBC4213}"/>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36" name="TextBox 35">
              <a:extLst>
                <a:ext uri="{FF2B5EF4-FFF2-40B4-BE49-F238E27FC236}">
                  <a16:creationId xmlns:a16="http://schemas.microsoft.com/office/drawing/2014/main" id="{21AC3809-4403-433E-A8F5-C5F96F46EE9C}"/>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37" name="TextBox 36">
              <a:extLst>
                <a:ext uri="{FF2B5EF4-FFF2-40B4-BE49-F238E27FC236}">
                  <a16:creationId xmlns:a16="http://schemas.microsoft.com/office/drawing/2014/main" id="{3D62EAAC-5386-4D5D-8701-F33EB614B12F}"/>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42" name="TextBox 41">
              <a:extLst>
                <a:ext uri="{FF2B5EF4-FFF2-40B4-BE49-F238E27FC236}">
                  <a16:creationId xmlns:a16="http://schemas.microsoft.com/office/drawing/2014/main" id="{DF81F4FF-486D-4F05-BB6D-C8895CEE0C46}"/>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43" name="TextBox 42">
              <a:extLst>
                <a:ext uri="{FF2B5EF4-FFF2-40B4-BE49-F238E27FC236}">
                  <a16:creationId xmlns:a16="http://schemas.microsoft.com/office/drawing/2014/main" id="{738078B8-AAC2-4E1E-8AFC-4F374C455446}"/>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44" name="TextBox 43">
              <a:extLst>
                <a:ext uri="{FF2B5EF4-FFF2-40B4-BE49-F238E27FC236}">
                  <a16:creationId xmlns:a16="http://schemas.microsoft.com/office/drawing/2014/main" id="{3F4C6CEA-E08B-4FF5-81A3-869D6AD2E960}"/>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45" name="TextBox 44">
              <a:extLst>
                <a:ext uri="{FF2B5EF4-FFF2-40B4-BE49-F238E27FC236}">
                  <a16:creationId xmlns:a16="http://schemas.microsoft.com/office/drawing/2014/main" id="{CDD5D9B6-6AA2-40FC-A1EC-37FADA481A0A}"/>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46" name="TextBox 45">
              <a:extLst>
                <a:ext uri="{FF2B5EF4-FFF2-40B4-BE49-F238E27FC236}">
                  <a16:creationId xmlns:a16="http://schemas.microsoft.com/office/drawing/2014/main" id="{9CCE2DDD-BB83-46BA-B099-8A7FAABDF505}"/>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sp>
        <p:nvSpPr>
          <p:cNvPr id="7" name="Rectangle 6">
            <a:extLst>
              <a:ext uri="{FF2B5EF4-FFF2-40B4-BE49-F238E27FC236}">
                <a16:creationId xmlns:a16="http://schemas.microsoft.com/office/drawing/2014/main" id="{CF9CADD0-FE48-4901-B5BC-C4A7CE72B48C}"/>
              </a:ext>
            </a:extLst>
          </p:cNvPr>
          <p:cNvSpPr/>
          <p:nvPr/>
        </p:nvSpPr>
        <p:spPr>
          <a:xfrm>
            <a:off x="1663718" y="3630397"/>
            <a:ext cx="961888" cy="283329"/>
          </a:xfrm>
          <a:prstGeom prst="rect">
            <a:avLst/>
          </a:prstGeom>
          <a:solidFill>
            <a:srgbClr val="9F9EA0"/>
          </a:solidFill>
          <a:ln>
            <a:solidFill>
              <a:srgbClr val="A09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3"/>
          <a:stretch>
            <a:fillRect/>
          </a:stretch>
        </p:blipFill>
        <p:spPr>
          <a:xfrm>
            <a:off x="1634063" y="3602526"/>
            <a:ext cx="337523" cy="337523"/>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1934490" y="3663581"/>
            <a:ext cx="949164" cy="217849"/>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61" name="Rectangle 60">
            <a:extLst>
              <a:ext uri="{FF2B5EF4-FFF2-40B4-BE49-F238E27FC236}">
                <a16:creationId xmlns:a16="http://schemas.microsoft.com/office/drawing/2014/main" id="{73B45890-B696-4D4D-8232-A324903810B5}"/>
              </a:ext>
            </a:extLst>
          </p:cNvPr>
          <p:cNvSpPr/>
          <p:nvPr/>
        </p:nvSpPr>
        <p:spPr>
          <a:xfrm>
            <a:off x="6467940" y="4012874"/>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3111228" y="3491918"/>
            <a:ext cx="1549720" cy="276999"/>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Bot message</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3992766"/>
            <a:ext cx="731059" cy="280678"/>
          </a:xfrm>
          <a:prstGeom prst="rect">
            <a:avLst/>
          </a:prstGeom>
        </p:spPr>
        <p:txBody>
          <a:bodyPr wrap="none">
            <a:spAutoFit/>
          </a:bodyPr>
          <a:lstStyle/>
          <a:p>
            <a:pPr algn="ctr" defTabSz="914225">
              <a:defRPr/>
            </a:pPr>
            <a:r>
              <a:rPr lang="en-US" sz="1200" cap="all" spc="300" dirty="0">
                <a:solidFill>
                  <a:prstClr val="black"/>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1640896" y="3525639"/>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878EAF2E-B6FD-454C-9F67-C3104737586A}"/>
              </a:ext>
            </a:extLst>
          </p:cNvPr>
          <p:cNvSpPr txBox="1"/>
          <p:nvPr/>
        </p:nvSpPr>
        <p:spPr>
          <a:xfrm>
            <a:off x="1644128" y="4179023"/>
            <a:ext cx="2664357" cy="1033982"/>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t>Routing info</a:t>
            </a:r>
          </a:p>
          <a:p>
            <a:pPr algn="l" defTabSz="914225">
              <a:defRPr/>
            </a:pPr>
            <a:r>
              <a:rPr lang="en-US" sz="2000" dirty="0"/>
              <a:t>Channel data</a:t>
            </a:r>
          </a:p>
          <a:p>
            <a:pPr algn="l" defTabSz="914225">
              <a:defRPr/>
            </a:pPr>
            <a:r>
              <a:rPr lang="en-US" sz="2000" dirty="0"/>
              <a:t>attachments</a:t>
            </a:r>
          </a:p>
        </p:txBody>
      </p:sp>
      <p:sp>
        <p:nvSpPr>
          <p:cNvPr id="27" name="TextBox 26">
            <a:extLst>
              <a:ext uri="{FF2B5EF4-FFF2-40B4-BE49-F238E27FC236}">
                <a16:creationId xmlns:a16="http://schemas.microsoft.com/office/drawing/2014/main" id="{058BBFFF-2EAD-4881-A829-E99FE63D6778}"/>
              </a:ext>
            </a:extLst>
          </p:cNvPr>
          <p:cNvSpPr txBox="1"/>
          <p:nvPr/>
        </p:nvSpPr>
        <p:spPr>
          <a:xfrm>
            <a:off x="1767149" y="3102471"/>
            <a:ext cx="2755515" cy="406208"/>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latin typeface="Segoe UI Semilight" panose="020B0402040204020203" pitchFamily="34" charset="0"/>
                <a:cs typeface="Segoe UI Semilight" panose="020B0402040204020203" pitchFamily="34" charset="0"/>
              </a:rPr>
              <a:t>BOT FRAMEWORK</a:t>
            </a:r>
          </a:p>
        </p:txBody>
      </p:sp>
      <p:cxnSp>
        <p:nvCxnSpPr>
          <p:cNvPr id="28" name="Straight Arrow Connector 27">
            <a:extLst>
              <a:ext uri="{FF2B5EF4-FFF2-40B4-BE49-F238E27FC236}">
                <a16:creationId xmlns:a16="http://schemas.microsoft.com/office/drawing/2014/main" id="{B22C8DCE-D31D-4435-9F80-8AADBE45ABDA}"/>
              </a:ext>
            </a:extLst>
          </p:cNvPr>
          <p:cNvCxnSpPr/>
          <p:nvPr/>
        </p:nvCxnSpPr>
        <p:spPr>
          <a:xfrm>
            <a:off x="3904097" y="4978739"/>
            <a:ext cx="24564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47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F9EA0"/>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00B72859-FC0C-4558-BF98-559D2994F79A}"/>
              </a:ext>
            </a:extLst>
          </p:cNvPr>
          <p:cNvGrpSpPr/>
          <p:nvPr/>
        </p:nvGrpSpPr>
        <p:grpSpPr>
          <a:xfrm>
            <a:off x="6524563" y="1120768"/>
            <a:ext cx="2790431" cy="1587942"/>
            <a:chOff x="6655393" y="4130217"/>
            <a:chExt cx="2846385" cy="1619784"/>
          </a:xfrm>
        </p:grpSpPr>
        <p:sp>
          <p:nvSpPr>
            <p:cNvPr id="47" name="Rectangle: Rounded Corners 46">
              <a:extLst>
                <a:ext uri="{FF2B5EF4-FFF2-40B4-BE49-F238E27FC236}">
                  <a16:creationId xmlns:a16="http://schemas.microsoft.com/office/drawing/2014/main" id="{6D2BA6C2-8DD4-4178-A1C9-45317969A071}"/>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48" name="TextBox 47">
              <a:extLst>
                <a:ext uri="{FF2B5EF4-FFF2-40B4-BE49-F238E27FC236}">
                  <a16:creationId xmlns:a16="http://schemas.microsoft.com/office/drawing/2014/main" id="{63939382-89DC-4004-9CAD-69A626FDB66C}"/>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49" name="TextBox 48">
              <a:extLst>
                <a:ext uri="{FF2B5EF4-FFF2-40B4-BE49-F238E27FC236}">
                  <a16:creationId xmlns:a16="http://schemas.microsoft.com/office/drawing/2014/main" id="{2E025F18-F6C6-432E-8B9D-CBD9DA92EC27}"/>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54" name="TextBox 53">
              <a:extLst>
                <a:ext uri="{FF2B5EF4-FFF2-40B4-BE49-F238E27FC236}">
                  <a16:creationId xmlns:a16="http://schemas.microsoft.com/office/drawing/2014/main" id="{618C1CB3-9E96-45D9-AFA5-CA21C1AB62CD}"/>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55" name="Picture 54">
              <a:extLst>
                <a:ext uri="{FF2B5EF4-FFF2-40B4-BE49-F238E27FC236}">
                  <a16:creationId xmlns:a16="http://schemas.microsoft.com/office/drawing/2014/main" id="{CC0CAAC8-E2C5-4B28-8453-F7548367251B}"/>
                </a:ext>
              </a:extLst>
            </p:cNvPr>
            <p:cNvPicPr>
              <a:picLocks noChangeAspect="1"/>
            </p:cNvPicPr>
            <p:nvPr/>
          </p:nvPicPr>
          <p:blipFill rotWithShape="1">
            <a:blip r:embed="rId2"/>
            <a:srcRect l="6522" t="6008" r="7488" b="8508"/>
            <a:stretch/>
          </p:blipFill>
          <p:spPr>
            <a:xfrm>
              <a:off x="6760486" y="4589454"/>
              <a:ext cx="281050" cy="289517"/>
            </a:xfrm>
            <a:prstGeom prst="ellipse">
              <a:avLst/>
            </a:prstGeom>
          </p:spPr>
        </p:pic>
        <p:sp>
          <p:nvSpPr>
            <p:cNvPr id="56" name="TextBox 55">
              <a:extLst>
                <a:ext uri="{FF2B5EF4-FFF2-40B4-BE49-F238E27FC236}">
                  <a16:creationId xmlns:a16="http://schemas.microsoft.com/office/drawing/2014/main" id="{711285D3-24D1-450E-9D75-2094371FD3FB}"/>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57" name="TextBox 56">
              <a:extLst>
                <a:ext uri="{FF2B5EF4-FFF2-40B4-BE49-F238E27FC236}">
                  <a16:creationId xmlns:a16="http://schemas.microsoft.com/office/drawing/2014/main" id="{4102DF80-9E5B-4C7E-BA88-3713A0B513E2}"/>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58" name="TextBox 57">
              <a:extLst>
                <a:ext uri="{FF2B5EF4-FFF2-40B4-BE49-F238E27FC236}">
                  <a16:creationId xmlns:a16="http://schemas.microsoft.com/office/drawing/2014/main" id="{802C79F7-E0DD-4C1C-893C-56DE7586CE4F}"/>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59" name="TextBox 58">
              <a:extLst>
                <a:ext uri="{FF2B5EF4-FFF2-40B4-BE49-F238E27FC236}">
                  <a16:creationId xmlns:a16="http://schemas.microsoft.com/office/drawing/2014/main" id="{114B1097-ABA8-43DB-A1A5-08F87C188925}"/>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60" name="TextBox 59">
              <a:extLst>
                <a:ext uri="{FF2B5EF4-FFF2-40B4-BE49-F238E27FC236}">
                  <a16:creationId xmlns:a16="http://schemas.microsoft.com/office/drawing/2014/main" id="{2644737A-8A4C-4481-AD49-12E55780F692}"/>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65" name="TextBox 64">
              <a:extLst>
                <a:ext uri="{FF2B5EF4-FFF2-40B4-BE49-F238E27FC236}">
                  <a16:creationId xmlns:a16="http://schemas.microsoft.com/office/drawing/2014/main" id="{9B4A6506-A8FE-4E4F-8E92-CC888C89D020}"/>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66" name="TextBox 65">
              <a:extLst>
                <a:ext uri="{FF2B5EF4-FFF2-40B4-BE49-F238E27FC236}">
                  <a16:creationId xmlns:a16="http://schemas.microsoft.com/office/drawing/2014/main" id="{CA3265A5-675F-4356-A371-2F8A70D0FFCE}"/>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67" name="TextBox 66">
              <a:extLst>
                <a:ext uri="{FF2B5EF4-FFF2-40B4-BE49-F238E27FC236}">
                  <a16:creationId xmlns:a16="http://schemas.microsoft.com/office/drawing/2014/main" id="{74604BDE-492D-402F-AF81-6D3BD1D25406}"/>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68" name="TextBox 67">
              <a:extLst>
                <a:ext uri="{FF2B5EF4-FFF2-40B4-BE49-F238E27FC236}">
                  <a16:creationId xmlns:a16="http://schemas.microsoft.com/office/drawing/2014/main" id="{C6DBC2AC-D2AB-485B-9D83-A9FAC7FCA829}"/>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sp>
        <p:nvSpPr>
          <p:cNvPr id="7" name="Rectangle 6">
            <a:extLst>
              <a:ext uri="{FF2B5EF4-FFF2-40B4-BE49-F238E27FC236}">
                <a16:creationId xmlns:a16="http://schemas.microsoft.com/office/drawing/2014/main" id="{CF9CADD0-FE48-4901-B5BC-C4A7CE72B48C}"/>
              </a:ext>
            </a:extLst>
          </p:cNvPr>
          <p:cNvSpPr/>
          <p:nvPr/>
        </p:nvSpPr>
        <p:spPr>
          <a:xfrm>
            <a:off x="1663718" y="790949"/>
            <a:ext cx="961888" cy="283329"/>
          </a:xfrm>
          <a:prstGeom prst="rect">
            <a:avLst/>
          </a:prstGeom>
          <a:solidFill>
            <a:srgbClr val="9F9EA0"/>
          </a:solidFill>
          <a:ln>
            <a:solidFill>
              <a:srgbClr val="A09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3"/>
          <a:stretch>
            <a:fillRect/>
          </a:stretch>
        </p:blipFill>
        <p:spPr>
          <a:xfrm>
            <a:off x="1634063" y="763077"/>
            <a:ext cx="337523" cy="337523"/>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1934490" y="824132"/>
            <a:ext cx="949164" cy="217849"/>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61" name="Rectangle 60">
            <a:extLst>
              <a:ext uri="{FF2B5EF4-FFF2-40B4-BE49-F238E27FC236}">
                <a16:creationId xmlns:a16="http://schemas.microsoft.com/office/drawing/2014/main" id="{73B45890-B696-4D4D-8232-A324903810B5}"/>
              </a:ext>
            </a:extLst>
          </p:cNvPr>
          <p:cNvSpPr/>
          <p:nvPr/>
        </p:nvSpPr>
        <p:spPr>
          <a:xfrm>
            <a:off x="6467940" y="1076659"/>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3658514" y="652469"/>
            <a:ext cx="1106301" cy="280678"/>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activity</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1056551"/>
            <a:ext cx="731059" cy="280678"/>
          </a:xfrm>
          <a:prstGeom prst="rect">
            <a:avLst/>
          </a:prstGeom>
        </p:spPr>
        <p:txBody>
          <a:bodyPr wrap="none">
            <a:spAutoFit/>
          </a:bodyPr>
          <a:lstStyle/>
          <a:p>
            <a:pPr algn="ctr" defTabSz="914225">
              <a:defRPr/>
            </a:pPr>
            <a:r>
              <a:rPr lang="en-US" sz="1200" cap="all" spc="300" dirty="0">
                <a:solidFill>
                  <a:prstClr val="black"/>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1640896" y="686190"/>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878EAF2E-B6FD-454C-9F67-C3104737586A}"/>
              </a:ext>
            </a:extLst>
          </p:cNvPr>
          <p:cNvSpPr txBox="1"/>
          <p:nvPr/>
        </p:nvSpPr>
        <p:spPr>
          <a:xfrm>
            <a:off x="1644128" y="1339574"/>
            <a:ext cx="1732505" cy="1033982"/>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t>Metadata</a:t>
            </a:r>
          </a:p>
          <a:p>
            <a:pPr algn="l" defTabSz="914225">
              <a:defRPr/>
            </a:pPr>
            <a:r>
              <a:rPr lang="en-US" sz="2000" dirty="0"/>
              <a:t>URI</a:t>
            </a:r>
          </a:p>
          <a:p>
            <a:pPr algn="l" defTabSz="914225">
              <a:defRPr/>
            </a:pPr>
            <a:r>
              <a:rPr lang="en-US" sz="2000" dirty="0"/>
              <a:t>Visual</a:t>
            </a:r>
          </a:p>
        </p:txBody>
      </p:sp>
      <p:sp>
        <p:nvSpPr>
          <p:cNvPr id="27" name="TextBox 26">
            <a:extLst>
              <a:ext uri="{FF2B5EF4-FFF2-40B4-BE49-F238E27FC236}">
                <a16:creationId xmlns:a16="http://schemas.microsoft.com/office/drawing/2014/main" id="{058BBFFF-2EAD-4881-A829-E99FE63D6778}"/>
              </a:ext>
            </a:extLst>
          </p:cNvPr>
          <p:cNvSpPr txBox="1"/>
          <p:nvPr/>
        </p:nvSpPr>
        <p:spPr>
          <a:xfrm>
            <a:off x="2278654" y="263023"/>
            <a:ext cx="1732505" cy="406208"/>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all" spc="300" normalizeH="0" baseline="0">
                <a:ln>
                  <a:noFill/>
                </a:ln>
                <a:solidFill>
                  <a:prstClr val="white"/>
                </a:solidFill>
                <a:effectLst/>
                <a:uLnTx/>
                <a:uFillTx/>
                <a:latin typeface="Segoe UI Light" charset="0"/>
                <a:ea typeface="Segoe UI Light" charset="0"/>
                <a:cs typeface="Segoe UI Light" charset="0"/>
              </a:defRPr>
            </a:lvl1pPr>
          </a:lstStyle>
          <a:p>
            <a:pPr algn="l" defTabSz="914225">
              <a:defRPr/>
            </a:pPr>
            <a:r>
              <a:rPr lang="en-US" sz="2000" dirty="0">
                <a:latin typeface="Segoe UI Semilight" panose="020B0402040204020203" pitchFamily="34" charset="0"/>
                <a:cs typeface="Segoe UI Semilight" panose="020B0402040204020203" pitchFamily="34" charset="0"/>
              </a:rPr>
              <a:t>Windows</a:t>
            </a:r>
          </a:p>
        </p:txBody>
      </p:sp>
      <p:cxnSp>
        <p:nvCxnSpPr>
          <p:cNvPr id="25" name="Straight Arrow Connector 24">
            <a:extLst>
              <a:ext uri="{FF2B5EF4-FFF2-40B4-BE49-F238E27FC236}">
                <a16:creationId xmlns:a16="http://schemas.microsoft.com/office/drawing/2014/main" id="{E5DE1F20-62ED-4146-8134-BB7BA070CD5F}"/>
              </a:ext>
            </a:extLst>
          </p:cNvPr>
          <p:cNvCxnSpPr>
            <a:cxnSpLocks/>
          </p:cNvCxnSpPr>
          <p:nvPr/>
        </p:nvCxnSpPr>
        <p:spPr>
          <a:xfrm>
            <a:off x="2872432" y="2146316"/>
            <a:ext cx="34881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F9EA0"/>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762E9B99-088B-46E0-B0C2-0A91EFC8148C}"/>
              </a:ext>
            </a:extLst>
          </p:cNvPr>
          <p:cNvGrpSpPr/>
          <p:nvPr/>
        </p:nvGrpSpPr>
        <p:grpSpPr>
          <a:xfrm>
            <a:off x="6524563" y="1120768"/>
            <a:ext cx="2790431" cy="1587942"/>
            <a:chOff x="6655393" y="4130217"/>
            <a:chExt cx="2846385" cy="1619784"/>
          </a:xfrm>
        </p:grpSpPr>
        <p:sp>
          <p:nvSpPr>
            <p:cNvPr id="43" name="Rectangle: Rounded Corners 42">
              <a:extLst>
                <a:ext uri="{FF2B5EF4-FFF2-40B4-BE49-F238E27FC236}">
                  <a16:creationId xmlns:a16="http://schemas.microsoft.com/office/drawing/2014/main" id="{F11CD06A-CC96-4F9B-AD57-44E85CCD5D60}"/>
                </a:ext>
              </a:extLst>
            </p:cNvPr>
            <p:cNvSpPr/>
            <p:nvPr/>
          </p:nvSpPr>
          <p:spPr>
            <a:xfrm>
              <a:off x="6655395" y="4130217"/>
              <a:ext cx="2846383" cy="1607634"/>
            </a:xfrm>
            <a:prstGeom prst="roundRect">
              <a:avLst>
                <a:gd name="adj" fmla="val 16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44" name="TextBox 43">
              <a:extLst>
                <a:ext uri="{FF2B5EF4-FFF2-40B4-BE49-F238E27FC236}">
                  <a16:creationId xmlns:a16="http://schemas.microsoft.com/office/drawing/2014/main" id="{5BA10A0D-C587-49EF-8998-7003C1D028D5}"/>
                </a:ext>
              </a:extLst>
            </p:cNvPr>
            <p:cNvSpPr txBox="1"/>
            <p:nvPr/>
          </p:nvSpPr>
          <p:spPr>
            <a:xfrm>
              <a:off x="6655395" y="4295788"/>
              <a:ext cx="2775889" cy="318286"/>
            </a:xfrm>
            <a:prstGeom prst="rect">
              <a:avLst/>
            </a:prstGeom>
            <a:noFill/>
          </p:spPr>
          <p:txBody>
            <a:bodyPr wrap="none" rtlCol="0">
              <a:spAutoFit/>
            </a:bodyPr>
            <a:lstStyle/>
            <a:p>
              <a:pPr defTabSz="914225">
                <a:defRPr/>
              </a:pPr>
              <a:r>
                <a:rPr lang="en-US" sz="1400" dirty="0">
                  <a:solidFill>
                    <a:prstClr val="black"/>
                  </a:solidFill>
                  <a:latin typeface="Segoe UI Bold" panose="020B0802040204020203" pitchFamily="34" charset="0"/>
                  <a:cs typeface="Segoe UI Bold" panose="020B0802040204020203" pitchFamily="34" charset="0"/>
                </a:rPr>
                <a:t>Card created: Publish Schema</a:t>
              </a:r>
            </a:p>
          </p:txBody>
        </p:sp>
        <p:sp>
          <p:nvSpPr>
            <p:cNvPr id="45" name="TextBox 44">
              <a:extLst>
                <a:ext uri="{FF2B5EF4-FFF2-40B4-BE49-F238E27FC236}">
                  <a16:creationId xmlns:a16="http://schemas.microsoft.com/office/drawing/2014/main" id="{A82AFC09-F28F-4C83-B14C-721ACA681290}"/>
                </a:ext>
              </a:extLst>
            </p:cNvPr>
            <p:cNvSpPr txBox="1"/>
            <p:nvPr/>
          </p:nvSpPr>
          <p:spPr>
            <a:xfrm>
              <a:off x="7014330" y="4562606"/>
              <a:ext cx="798166" cy="206261"/>
            </a:xfrm>
            <a:prstGeom prst="rect">
              <a:avLst/>
            </a:prstGeom>
            <a:noFill/>
          </p:spPr>
          <p:txBody>
            <a:bodyPr wrap="none" rtlCol="0">
              <a:spAutoFit/>
            </a:bodyPr>
            <a:lstStyle/>
            <a:p>
              <a:pPr defTabSz="914225">
                <a:defRPr/>
              </a:pPr>
              <a:r>
                <a:rPr lang="en-US" sz="700" dirty="0">
                  <a:solidFill>
                    <a:prstClr val="black"/>
                  </a:solidFill>
                  <a:latin typeface="Segoe UI Bold" panose="020B0802040204020203" pitchFamily="34" charset="0"/>
                  <a:cs typeface="Segoe UI Bold" panose="020B0802040204020203" pitchFamily="34" charset="0"/>
                </a:rPr>
                <a:t>Miguel Garcia</a:t>
              </a:r>
            </a:p>
          </p:txBody>
        </p:sp>
        <p:sp>
          <p:nvSpPr>
            <p:cNvPr id="46" name="TextBox 45">
              <a:extLst>
                <a:ext uri="{FF2B5EF4-FFF2-40B4-BE49-F238E27FC236}">
                  <a16:creationId xmlns:a16="http://schemas.microsoft.com/office/drawing/2014/main" id="{C7AEDDF8-58CF-4EF5-9AE4-AA75D915EECA}"/>
                </a:ext>
              </a:extLst>
            </p:cNvPr>
            <p:cNvSpPr txBox="1"/>
            <p:nvPr/>
          </p:nvSpPr>
          <p:spPr>
            <a:xfrm>
              <a:off x="7014330" y="4718040"/>
              <a:ext cx="1592734" cy="206261"/>
            </a:xfrm>
            <a:prstGeom prst="rect">
              <a:avLst/>
            </a:prstGeom>
            <a:noFill/>
          </p:spPr>
          <p:txBody>
            <a:bodyPr wrap="non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Created Monday, February 13, 2017</a:t>
              </a:r>
            </a:p>
          </p:txBody>
        </p:sp>
        <p:pic>
          <p:nvPicPr>
            <p:cNvPr id="47" name="Picture 46">
              <a:extLst>
                <a:ext uri="{FF2B5EF4-FFF2-40B4-BE49-F238E27FC236}">
                  <a16:creationId xmlns:a16="http://schemas.microsoft.com/office/drawing/2014/main" id="{E0BBCC6F-F0DE-4777-B53F-14D35C7AA84D}"/>
                </a:ext>
              </a:extLst>
            </p:cNvPr>
            <p:cNvPicPr>
              <a:picLocks noChangeAspect="1"/>
            </p:cNvPicPr>
            <p:nvPr/>
          </p:nvPicPr>
          <p:blipFill rotWithShape="1">
            <a:blip r:embed="rId2"/>
            <a:srcRect l="6522" t="6008" r="7488" b="8508"/>
            <a:stretch/>
          </p:blipFill>
          <p:spPr>
            <a:xfrm>
              <a:off x="6760486" y="4589454"/>
              <a:ext cx="281050" cy="289517"/>
            </a:xfrm>
            <a:prstGeom prst="ellipse">
              <a:avLst/>
            </a:prstGeom>
          </p:spPr>
        </p:pic>
        <p:sp>
          <p:nvSpPr>
            <p:cNvPr id="48" name="TextBox 47">
              <a:extLst>
                <a:ext uri="{FF2B5EF4-FFF2-40B4-BE49-F238E27FC236}">
                  <a16:creationId xmlns:a16="http://schemas.microsoft.com/office/drawing/2014/main" id="{444BEABD-0B53-4754-941C-50C3E3838C94}"/>
                </a:ext>
              </a:extLst>
            </p:cNvPr>
            <p:cNvSpPr txBox="1"/>
            <p:nvPr/>
          </p:nvSpPr>
          <p:spPr>
            <a:xfrm>
              <a:off x="6655394" y="4944908"/>
              <a:ext cx="2846383" cy="312137"/>
            </a:xfrm>
            <a:prstGeom prst="rect">
              <a:avLst/>
            </a:prstGeom>
            <a:noFill/>
          </p:spPr>
          <p:txBody>
            <a:bodyPr wrap="square" rtlCol="0">
              <a:spAutoFit/>
            </a:bodyPr>
            <a:lstStyle/>
            <a:p>
              <a:pPr defTabSz="914225">
                <a:defRPr/>
              </a:pPr>
              <a:r>
                <a:rPr lang="en-US" sz="700" dirty="0">
                  <a:solidFill>
                    <a:prstClr val="black"/>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prstClr val="black"/>
                  </a:solidFill>
                  <a:latin typeface="Segoe UI Semilight" panose="020B0402040204020203" pitchFamily="34" charset="0"/>
                  <a:cs typeface="Segoe UI Semilight" panose="020B0402040204020203" pitchFamily="34" charset="0"/>
                </a:rPr>
              </a:br>
              <a:r>
                <a:rPr lang="en-US" sz="700" dirty="0">
                  <a:solidFill>
                    <a:prstClr val="black"/>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49" name="TextBox 48">
              <a:extLst>
                <a:ext uri="{FF2B5EF4-FFF2-40B4-BE49-F238E27FC236}">
                  <a16:creationId xmlns:a16="http://schemas.microsoft.com/office/drawing/2014/main" id="{A88C8F23-AFA6-4C6A-A2E6-61AA321D18F9}"/>
                </a:ext>
              </a:extLst>
            </p:cNvPr>
            <p:cNvSpPr txBox="1"/>
            <p:nvPr/>
          </p:nvSpPr>
          <p:spPr>
            <a:xfrm>
              <a:off x="6655394" y="5183951"/>
              <a:ext cx="489166"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Board: </a:t>
              </a:r>
            </a:p>
          </p:txBody>
        </p:sp>
        <p:sp>
          <p:nvSpPr>
            <p:cNvPr id="54" name="TextBox 53">
              <a:extLst>
                <a:ext uri="{FF2B5EF4-FFF2-40B4-BE49-F238E27FC236}">
                  <a16:creationId xmlns:a16="http://schemas.microsoft.com/office/drawing/2014/main" id="{E200784C-57B7-4CD2-A3C5-CD5E37EF31BD}"/>
                </a:ext>
              </a:extLst>
            </p:cNvPr>
            <p:cNvSpPr txBox="1"/>
            <p:nvPr/>
          </p:nvSpPr>
          <p:spPr>
            <a:xfrm>
              <a:off x="6655394" y="5298853"/>
              <a:ext cx="382898"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List: </a:t>
              </a:r>
            </a:p>
          </p:txBody>
        </p:sp>
        <p:sp>
          <p:nvSpPr>
            <p:cNvPr id="55" name="TextBox 54">
              <a:extLst>
                <a:ext uri="{FF2B5EF4-FFF2-40B4-BE49-F238E27FC236}">
                  <a16:creationId xmlns:a16="http://schemas.microsoft.com/office/drawing/2014/main" id="{BA3C5EB1-EFAC-4809-82C3-83A645B2A4F7}"/>
                </a:ext>
              </a:extLst>
            </p:cNvPr>
            <p:cNvSpPr txBox="1"/>
            <p:nvPr/>
          </p:nvSpPr>
          <p:spPr>
            <a:xfrm>
              <a:off x="6655394" y="5423042"/>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56" name="TextBox 55">
              <a:extLst>
                <a:ext uri="{FF2B5EF4-FFF2-40B4-BE49-F238E27FC236}">
                  <a16:creationId xmlns:a16="http://schemas.microsoft.com/office/drawing/2014/main" id="{A48A84AF-95CC-4CD0-84CA-219886A1557B}"/>
                </a:ext>
              </a:extLst>
            </p:cNvPr>
            <p:cNvSpPr txBox="1"/>
            <p:nvPr/>
          </p:nvSpPr>
          <p:spPr>
            <a:xfrm>
              <a:off x="6655393" y="5543740"/>
              <a:ext cx="754023" cy="206261"/>
            </a:xfrm>
            <a:prstGeom prst="rect">
              <a:avLst/>
            </a:prstGeom>
            <a:noFill/>
          </p:spPr>
          <p:txBody>
            <a:bodyPr wrap="none" rtlCol="0">
              <a:spAutoFit/>
            </a:bodyPr>
            <a:lstStyle/>
            <a:p>
              <a:pPr defTabSz="914225">
                <a:defRPr/>
              </a:pPr>
              <a:r>
                <a:rPr lang="en-US" sz="700" dirty="0">
                  <a:solidFill>
                    <a:prstClr val="black"/>
                  </a:solidFill>
                  <a:latin typeface="Segoe UI Semibold" panose="020B0702040204020203" pitchFamily="34" charset="0"/>
                  <a:cs typeface="Segoe UI Semibold" panose="020B0702040204020203" pitchFamily="34" charset="0"/>
                </a:rPr>
                <a:t>Assigned To: </a:t>
              </a:r>
            </a:p>
          </p:txBody>
        </p:sp>
        <p:sp>
          <p:nvSpPr>
            <p:cNvPr id="57" name="TextBox 56">
              <a:extLst>
                <a:ext uri="{FF2B5EF4-FFF2-40B4-BE49-F238E27FC236}">
                  <a16:creationId xmlns:a16="http://schemas.microsoft.com/office/drawing/2014/main" id="{1563C324-09A1-458B-B024-CBB9F05B3BEF}"/>
                </a:ext>
              </a:extLst>
            </p:cNvPr>
            <p:cNvSpPr txBox="1"/>
            <p:nvPr/>
          </p:nvSpPr>
          <p:spPr>
            <a:xfrm>
              <a:off x="7288705" y="5183951"/>
              <a:ext cx="773642"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Adaptive Card</a:t>
              </a:r>
            </a:p>
          </p:txBody>
        </p:sp>
        <p:sp>
          <p:nvSpPr>
            <p:cNvPr id="58" name="TextBox 57">
              <a:extLst>
                <a:ext uri="{FF2B5EF4-FFF2-40B4-BE49-F238E27FC236}">
                  <a16:creationId xmlns:a16="http://schemas.microsoft.com/office/drawing/2014/main" id="{1A30F230-74CE-4658-9593-11ADEA79FD3B}"/>
                </a:ext>
              </a:extLst>
            </p:cNvPr>
            <p:cNvSpPr txBox="1"/>
            <p:nvPr/>
          </p:nvSpPr>
          <p:spPr>
            <a:xfrm>
              <a:off x="7288704" y="5298853"/>
              <a:ext cx="510421"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Backlog</a:t>
              </a:r>
            </a:p>
          </p:txBody>
        </p:sp>
        <p:sp>
          <p:nvSpPr>
            <p:cNvPr id="59" name="TextBox 58">
              <a:extLst>
                <a:ext uri="{FF2B5EF4-FFF2-40B4-BE49-F238E27FC236}">
                  <a16:creationId xmlns:a16="http://schemas.microsoft.com/office/drawing/2014/main" id="{1A708354-B121-45C3-9818-FFA3AD0DAE44}"/>
                </a:ext>
              </a:extLst>
            </p:cNvPr>
            <p:cNvSpPr txBox="1"/>
            <p:nvPr/>
          </p:nvSpPr>
          <p:spPr>
            <a:xfrm>
              <a:off x="7288705" y="5423042"/>
              <a:ext cx="672277"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David Claux</a:t>
              </a:r>
            </a:p>
          </p:txBody>
        </p:sp>
        <p:sp>
          <p:nvSpPr>
            <p:cNvPr id="60" name="TextBox 59">
              <a:extLst>
                <a:ext uri="{FF2B5EF4-FFF2-40B4-BE49-F238E27FC236}">
                  <a16:creationId xmlns:a16="http://schemas.microsoft.com/office/drawing/2014/main" id="{951450C7-D4F8-4E46-8FD3-0AEC2E68ED12}"/>
                </a:ext>
              </a:extLst>
            </p:cNvPr>
            <p:cNvSpPr txBox="1"/>
            <p:nvPr/>
          </p:nvSpPr>
          <p:spPr>
            <a:xfrm>
              <a:off x="7288703" y="5543740"/>
              <a:ext cx="498975" cy="206261"/>
            </a:xfrm>
            <a:prstGeom prst="rect">
              <a:avLst/>
            </a:prstGeom>
            <a:noFill/>
          </p:spPr>
          <p:txBody>
            <a:bodyPr wrap="none" rtlCol="0">
              <a:spAutoFit/>
            </a:bodyPr>
            <a:lstStyle/>
            <a:p>
              <a:pPr defTabSz="914225">
                <a:defRPr/>
              </a:pPr>
              <a:r>
                <a:rPr lang="en-US" sz="700" dirty="0">
                  <a:solidFill>
                    <a:prstClr val="black"/>
                  </a:solidFill>
                  <a:latin typeface="Segoe UI" panose="020B0502040204020203" pitchFamily="34" charset="0"/>
                  <a:cs typeface="Segoe UI" panose="020B0502040204020203" pitchFamily="34" charset="0"/>
                </a:rPr>
                <a:t>Not Set</a:t>
              </a:r>
            </a:p>
          </p:txBody>
        </p:sp>
      </p:gr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3"/>
          <a:stretch>
            <a:fillRect/>
          </a:stretch>
        </p:blipFill>
        <p:spPr>
          <a:xfrm>
            <a:off x="6427830" y="763077"/>
            <a:ext cx="337523" cy="337523"/>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6728257" y="824132"/>
            <a:ext cx="949164" cy="217849"/>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61" name="Rectangle 60">
            <a:extLst>
              <a:ext uri="{FF2B5EF4-FFF2-40B4-BE49-F238E27FC236}">
                <a16:creationId xmlns:a16="http://schemas.microsoft.com/office/drawing/2014/main" id="{73B45890-B696-4D4D-8232-A324903810B5}"/>
              </a:ext>
            </a:extLst>
          </p:cNvPr>
          <p:cNvSpPr/>
          <p:nvPr/>
        </p:nvSpPr>
        <p:spPr>
          <a:xfrm>
            <a:off x="6467940" y="1076659"/>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8452281" y="652469"/>
            <a:ext cx="1106301" cy="280678"/>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activity</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1056551"/>
            <a:ext cx="731059" cy="280678"/>
          </a:xfrm>
          <a:prstGeom prst="rect">
            <a:avLst/>
          </a:prstGeom>
        </p:spPr>
        <p:txBody>
          <a:bodyPr wrap="none">
            <a:spAutoFit/>
          </a:bodyPr>
          <a:lstStyle/>
          <a:p>
            <a:pPr algn="ctr" defTabSz="914225">
              <a:defRPr/>
            </a:pPr>
            <a:r>
              <a:rPr lang="en-US" sz="1200" cap="all" spc="300" dirty="0">
                <a:solidFill>
                  <a:prstClr val="black"/>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6434663" y="686190"/>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137557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high confidence">
            <a:extLst>
              <a:ext uri="{FF2B5EF4-FFF2-40B4-BE49-F238E27FC236}">
                <a16:creationId xmlns:a16="http://schemas.microsoft.com/office/drawing/2014/main" id="{C4CB6848-B893-45E2-9EFA-CE69AA8251AF}"/>
              </a:ext>
            </a:extLst>
          </p:cNvPr>
          <p:cNvPicPr>
            <a:picLocks noChangeAspect="1"/>
          </p:cNvPicPr>
          <p:nvPr/>
        </p:nvPicPr>
        <p:blipFill>
          <a:blip r:embed="rId3"/>
          <a:stretch>
            <a:fillRect/>
          </a:stretch>
        </p:blipFill>
        <p:spPr>
          <a:xfrm>
            <a:off x="-4579" y="487"/>
            <a:ext cx="12195715" cy="6856741"/>
          </a:xfrm>
          <a:prstGeom prst="rect">
            <a:avLst/>
          </a:prstGeom>
        </p:spPr>
      </p:pic>
      <p:grpSp>
        <p:nvGrpSpPr>
          <p:cNvPr id="11" name="Group 10">
            <a:extLst>
              <a:ext uri="{FF2B5EF4-FFF2-40B4-BE49-F238E27FC236}">
                <a16:creationId xmlns:a16="http://schemas.microsoft.com/office/drawing/2014/main" id="{17DEE21D-F5C3-4D14-A1BD-9C510632167F}"/>
              </a:ext>
            </a:extLst>
          </p:cNvPr>
          <p:cNvGrpSpPr/>
          <p:nvPr/>
        </p:nvGrpSpPr>
        <p:grpSpPr>
          <a:xfrm>
            <a:off x="6427829" y="763076"/>
            <a:ext cx="2887164" cy="1938164"/>
            <a:chOff x="6427876" y="762698"/>
            <a:chExt cx="2887574" cy="1938439"/>
          </a:xfrm>
        </p:grpSpPr>
        <p:sp>
          <p:nvSpPr>
            <p:cNvPr id="7" name="Rectangle 6">
              <a:extLst>
                <a:ext uri="{FF2B5EF4-FFF2-40B4-BE49-F238E27FC236}">
                  <a16:creationId xmlns:a16="http://schemas.microsoft.com/office/drawing/2014/main" id="{CF9CADD0-FE48-4901-B5BC-C4A7CE72B48C}"/>
                </a:ext>
              </a:extLst>
            </p:cNvPr>
            <p:cNvSpPr/>
            <p:nvPr/>
          </p:nvSpPr>
          <p:spPr>
            <a:xfrm>
              <a:off x="6457535" y="790575"/>
              <a:ext cx="962025" cy="283369"/>
            </a:xfrm>
            <a:prstGeom prst="rect">
              <a:avLst/>
            </a:prstGeom>
            <a:solidFill>
              <a:srgbClr val="9F9EA0"/>
            </a:solidFill>
            <a:ln>
              <a:solidFill>
                <a:srgbClr val="A09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5" name="Picture 4" descr="A close up of a sign&#10;&#10;Description generated with high confidence">
              <a:extLst>
                <a:ext uri="{FF2B5EF4-FFF2-40B4-BE49-F238E27FC236}">
                  <a16:creationId xmlns:a16="http://schemas.microsoft.com/office/drawing/2014/main" id="{0D55EDEE-6CCB-4419-BF52-B9A884D0D76C}"/>
                </a:ext>
              </a:extLst>
            </p:cNvPr>
            <p:cNvPicPr>
              <a:picLocks noChangeAspect="1"/>
            </p:cNvPicPr>
            <p:nvPr/>
          </p:nvPicPr>
          <p:blipFill>
            <a:blip r:embed="rId4"/>
            <a:stretch>
              <a:fillRect/>
            </a:stretch>
          </p:blipFill>
          <p:spPr>
            <a:xfrm>
              <a:off x="6427876" y="762698"/>
              <a:ext cx="337571" cy="337571"/>
            </a:xfrm>
            <a:prstGeom prst="rect">
              <a:avLst/>
            </a:prstGeom>
          </p:spPr>
        </p:pic>
        <p:sp>
          <p:nvSpPr>
            <p:cNvPr id="6" name="TextBox 5">
              <a:extLst>
                <a:ext uri="{FF2B5EF4-FFF2-40B4-BE49-F238E27FC236}">
                  <a16:creationId xmlns:a16="http://schemas.microsoft.com/office/drawing/2014/main" id="{4A79FFF9-461D-4C74-AD83-1D2A26554C00}"/>
                </a:ext>
              </a:extLst>
            </p:cNvPr>
            <p:cNvSpPr txBox="1"/>
            <p:nvPr/>
          </p:nvSpPr>
          <p:spPr>
            <a:xfrm>
              <a:off x="6728345" y="823762"/>
              <a:ext cx="949299" cy="217880"/>
            </a:xfrm>
            <a:prstGeom prst="rect">
              <a:avLst/>
            </a:prstGeom>
            <a:noFill/>
          </p:spPr>
          <p:txBody>
            <a:bodyPr wrap="none" rtlCol="0">
              <a:spAutoFit/>
            </a:bodyPr>
            <a:lstStyle/>
            <a:p>
              <a:pPr defTabSz="914225">
                <a:defRPr/>
              </a:pPr>
              <a:r>
                <a:rPr lang="en-US" sz="800" dirty="0">
                  <a:solidFill>
                    <a:srgbClr val="EBEBEC"/>
                  </a:solidFill>
                  <a:latin typeface="Segoe UI" panose="020B0502040204020203" pitchFamily="34" charset="0"/>
                  <a:cs typeface="Segoe UI" panose="020B0502040204020203" pitchFamily="34" charset="0"/>
                </a:rPr>
                <a:t>Microsoft Teams</a:t>
              </a:r>
            </a:p>
          </p:txBody>
        </p:sp>
        <p:sp>
          <p:nvSpPr>
            <p:cNvPr id="8" name="Rectangle 7">
              <a:extLst>
                <a:ext uri="{FF2B5EF4-FFF2-40B4-BE49-F238E27FC236}">
                  <a16:creationId xmlns:a16="http://schemas.microsoft.com/office/drawing/2014/main" id="{DBE0C4C0-6E63-42F4-A78E-A7CD619BA08B}"/>
                </a:ext>
              </a:extLst>
            </p:cNvPr>
            <p:cNvSpPr/>
            <p:nvPr/>
          </p:nvSpPr>
          <p:spPr>
            <a:xfrm>
              <a:off x="6524625" y="1112969"/>
              <a:ext cx="2790825" cy="1576255"/>
            </a:xfrm>
            <a:prstGeom prst="rect">
              <a:avLst/>
            </a:prstGeom>
            <a:solidFill>
              <a:srgbClr val="545555"/>
            </a:solidFill>
            <a:ln>
              <a:solidFill>
                <a:srgbClr val="5453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18" name="TextBox 17">
              <a:extLst>
                <a:ext uri="{FF2B5EF4-FFF2-40B4-BE49-F238E27FC236}">
                  <a16:creationId xmlns:a16="http://schemas.microsoft.com/office/drawing/2014/main" id="{4A4A2F07-0FDC-466F-BD5E-15688B897AD0}"/>
                </a:ext>
              </a:extLst>
            </p:cNvPr>
            <p:cNvSpPr txBox="1"/>
            <p:nvPr/>
          </p:nvSpPr>
          <p:spPr>
            <a:xfrm>
              <a:off x="6524625" y="1275308"/>
              <a:ext cx="2721707" cy="312073"/>
            </a:xfrm>
            <a:prstGeom prst="rect">
              <a:avLst/>
            </a:prstGeom>
            <a:noFill/>
          </p:spPr>
          <p:txBody>
            <a:bodyPr wrap="none" rtlCol="0">
              <a:spAutoFit/>
            </a:bodyPr>
            <a:lstStyle/>
            <a:p>
              <a:pPr defTabSz="914225">
                <a:defRPr/>
              </a:pPr>
              <a:r>
                <a:rPr lang="en-US" sz="1400" dirty="0">
                  <a:solidFill>
                    <a:srgbClr val="EBEBEC"/>
                  </a:solidFill>
                  <a:latin typeface="Segoe UI Bold" panose="020B0802040204020203" pitchFamily="34" charset="0"/>
                  <a:cs typeface="Segoe UI Bold" panose="020B0802040204020203" pitchFamily="34" charset="0"/>
                </a:rPr>
                <a:t>Card created: Publish Schema</a:t>
              </a:r>
            </a:p>
          </p:txBody>
        </p:sp>
        <p:sp>
          <p:nvSpPr>
            <p:cNvPr id="19" name="TextBox 18">
              <a:extLst>
                <a:ext uri="{FF2B5EF4-FFF2-40B4-BE49-F238E27FC236}">
                  <a16:creationId xmlns:a16="http://schemas.microsoft.com/office/drawing/2014/main" id="{9FD5FC49-7673-4DCC-B589-E02C52A8931F}"/>
                </a:ext>
              </a:extLst>
            </p:cNvPr>
            <p:cNvSpPr txBox="1"/>
            <p:nvPr/>
          </p:nvSpPr>
          <p:spPr>
            <a:xfrm>
              <a:off x="6876554" y="1536918"/>
              <a:ext cx="782587" cy="202235"/>
            </a:xfrm>
            <a:prstGeom prst="rect">
              <a:avLst/>
            </a:prstGeom>
            <a:noFill/>
          </p:spPr>
          <p:txBody>
            <a:bodyPr wrap="none" rtlCol="0">
              <a:spAutoFit/>
            </a:bodyPr>
            <a:lstStyle/>
            <a:p>
              <a:pPr defTabSz="914225">
                <a:defRPr/>
              </a:pPr>
              <a:r>
                <a:rPr lang="en-US" sz="700" dirty="0">
                  <a:solidFill>
                    <a:srgbClr val="EBEBEC"/>
                  </a:solidFill>
                  <a:latin typeface="Segoe UI Bold" panose="020B0802040204020203" pitchFamily="34" charset="0"/>
                  <a:cs typeface="Segoe UI Bold" panose="020B0802040204020203" pitchFamily="34" charset="0"/>
                </a:rPr>
                <a:t>Miguel Garcia</a:t>
              </a:r>
            </a:p>
          </p:txBody>
        </p:sp>
        <p:sp>
          <p:nvSpPr>
            <p:cNvPr id="20" name="TextBox 19">
              <a:extLst>
                <a:ext uri="{FF2B5EF4-FFF2-40B4-BE49-F238E27FC236}">
                  <a16:creationId xmlns:a16="http://schemas.microsoft.com/office/drawing/2014/main" id="{A038B4B6-8556-4C65-BFD7-016B22B01F5A}"/>
                </a:ext>
              </a:extLst>
            </p:cNvPr>
            <p:cNvSpPr txBox="1"/>
            <p:nvPr/>
          </p:nvSpPr>
          <p:spPr>
            <a:xfrm>
              <a:off x="6876554" y="1689318"/>
              <a:ext cx="1561646" cy="202235"/>
            </a:xfrm>
            <a:prstGeom prst="rect">
              <a:avLst/>
            </a:prstGeom>
            <a:noFill/>
          </p:spPr>
          <p:txBody>
            <a:bodyPr wrap="none" rtlCol="0">
              <a:spAutoFit/>
            </a:bodyPr>
            <a:lstStyle/>
            <a:p>
              <a:pPr defTabSz="914225">
                <a:defRPr/>
              </a:pPr>
              <a:r>
                <a:rPr lang="en-US" sz="700" dirty="0">
                  <a:solidFill>
                    <a:srgbClr val="A6A6A7"/>
                  </a:solidFill>
                  <a:latin typeface="Segoe UI Semilight" panose="020B0402040204020203" pitchFamily="34" charset="0"/>
                  <a:cs typeface="Segoe UI Semilight" panose="020B0402040204020203" pitchFamily="34" charset="0"/>
                </a:rPr>
                <a:t>Created Monday, February 13, 2017</a:t>
              </a:r>
            </a:p>
          </p:txBody>
        </p:sp>
        <p:pic>
          <p:nvPicPr>
            <p:cNvPr id="10" name="Picture 9">
              <a:extLst>
                <a:ext uri="{FF2B5EF4-FFF2-40B4-BE49-F238E27FC236}">
                  <a16:creationId xmlns:a16="http://schemas.microsoft.com/office/drawing/2014/main" id="{E4431433-4E68-40C9-B013-F4D063328AAA}"/>
                </a:ext>
              </a:extLst>
            </p:cNvPr>
            <p:cNvPicPr>
              <a:picLocks noChangeAspect="1"/>
            </p:cNvPicPr>
            <p:nvPr/>
          </p:nvPicPr>
          <p:blipFill rotWithShape="1">
            <a:blip r:embed="rId5"/>
            <a:srcRect l="6522" t="6008" r="7488" b="8508"/>
            <a:stretch/>
          </p:blipFill>
          <p:spPr>
            <a:xfrm>
              <a:off x="6627665" y="1563243"/>
              <a:ext cx="275564" cy="283866"/>
            </a:xfrm>
            <a:prstGeom prst="ellipse">
              <a:avLst/>
            </a:prstGeom>
          </p:spPr>
        </p:pic>
        <p:sp>
          <p:nvSpPr>
            <p:cNvPr id="22" name="TextBox 21">
              <a:extLst>
                <a:ext uri="{FF2B5EF4-FFF2-40B4-BE49-F238E27FC236}">
                  <a16:creationId xmlns:a16="http://schemas.microsoft.com/office/drawing/2014/main" id="{89729A56-9815-4F17-8231-E685BF0CE06C}"/>
                </a:ext>
              </a:extLst>
            </p:cNvPr>
            <p:cNvSpPr txBox="1"/>
            <p:nvPr/>
          </p:nvSpPr>
          <p:spPr>
            <a:xfrm>
              <a:off x="6524624" y="1911758"/>
              <a:ext cx="2790825" cy="306044"/>
            </a:xfrm>
            <a:prstGeom prst="rect">
              <a:avLst/>
            </a:prstGeom>
            <a:noFill/>
          </p:spPr>
          <p:txBody>
            <a:bodyPr wrap="square" rtlCol="0">
              <a:spAutoFit/>
            </a:bodyPr>
            <a:lstStyle/>
            <a:p>
              <a:pPr defTabSz="914225">
                <a:defRPr/>
              </a:pPr>
              <a:r>
                <a:rPr lang="en-US" sz="700" dirty="0">
                  <a:solidFill>
                    <a:srgbClr val="A6A6A7"/>
                  </a:solidFill>
                  <a:latin typeface="Segoe UI Semilight" panose="020B0402040204020203" pitchFamily="34" charset="0"/>
                  <a:cs typeface="Segoe UI Semilight" panose="020B0402040204020203" pitchFamily="34" charset="0"/>
                </a:rPr>
                <a:t>Now that we have define the main rules and features of the format,</a:t>
              </a:r>
              <a:br>
                <a:rPr lang="en-US" sz="700" dirty="0">
                  <a:solidFill>
                    <a:srgbClr val="A6A6A7"/>
                  </a:solidFill>
                  <a:latin typeface="Segoe UI Semilight" panose="020B0402040204020203" pitchFamily="34" charset="0"/>
                  <a:cs typeface="Segoe UI Semilight" panose="020B0402040204020203" pitchFamily="34" charset="0"/>
                </a:rPr>
              </a:br>
              <a:r>
                <a:rPr lang="en-US" sz="700" dirty="0">
                  <a:solidFill>
                    <a:srgbClr val="A6A6A7"/>
                  </a:solidFill>
                  <a:latin typeface="Segoe UI Semilight" panose="020B0402040204020203" pitchFamily="34" charset="0"/>
                  <a:cs typeface="Segoe UI Semilight" panose="020B0402040204020203" pitchFamily="34" charset="0"/>
                </a:rPr>
                <a:t>we need to produce a schema and publish it to GitHub. The…</a:t>
              </a:r>
            </a:p>
          </p:txBody>
        </p:sp>
        <p:sp>
          <p:nvSpPr>
            <p:cNvPr id="38" name="TextBox 37">
              <a:extLst>
                <a:ext uri="{FF2B5EF4-FFF2-40B4-BE49-F238E27FC236}">
                  <a16:creationId xmlns:a16="http://schemas.microsoft.com/office/drawing/2014/main" id="{896E1EC7-C139-49ED-906D-D87F34D16A66}"/>
                </a:ext>
              </a:extLst>
            </p:cNvPr>
            <p:cNvSpPr txBox="1"/>
            <p:nvPr/>
          </p:nvSpPr>
          <p:spPr>
            <a:xfrm>
              <a:off x="6524624" y="2146135"/>
              <a:ext cx="479618" cy="202235"/>
            </a:xfrm>
            <a:prstGeom prst="rect">
              <a:avLst/>
            </a:prstGeom>
            <a:noFill/>
          </p:spPr>
          <p:txBody>
            <a:bodyPr wrap="none" rtlCol="0">
              <a:spAutoFit/>
            </a:bodyPr>
            <a:lstStyle/>
            <a:p>
              <a:pPr defTabSz="914225">
                <a:defRPr/>
              </a:pPr>
              <a:r>
                <a:rPr lang="en-US" sz="700" dirty="0">
                  <a:solidFill>
                    <a:srgbClr val="EBEBEC"/>
                  </a:solidFill>
                  <a:latin typeface="Segoe UI Semibold" panose="020B0702040204020203" pitchFamily="34" charset="0"/>
                  <a:cs typeface="Segoe UI Semibold" panose="020B0702040204020203" pitchFamily="34" charset="0"/>
                </a:rPr>
                <a:t>Board: </a:t>
              </a:r>
            </a:p>
          </p:txBody>
        </p:sp>
        <p:sp>
          <p:nvSpPr>
            <p:cNvPr id="39" name="TextBox 38">
              <a:extLst>
                <a:ext uri="{FF2B5EF4-FFF2-40B4-BE49-F238E27FC236}">
                  <a16:creationId xmlns:a16="http://schemas.microsoft.com/office/drawing/2014/main" id="{A01D3E12-CED5-4140-BC5C-675E90973933}"/>
                </a:ext>
              </a:extLst>
            </p:cNvPr>
            <p:cNvSpPr txBox="1"/>
            <p:nvPr/>
          </p:nvSpPr>
          <p:spPr>
            <a:xfrm>
              <a:off x="6524624" y="2258795"/>
              <a:ext cx="375424" cy="202235"/>
            </a:xfrm>
            <a:prstGeom prst="rect">
              <a:avLst/>
            </a:prstGeom>
            <a:noFill/>
          </p:spPr>
          <p:txBody>
            <a:bodyPr wrap="none" rtlCol="0">
              <a:spAutoFit/>
            </a:bodyPr>
            <a:lstStyle/>
            <a:p>
              <a:pPr defTabSz="914225">
                <a:defRPr/>
              </a:pPr>
              <a:r>
                <a:rPr lang="en-US" sz="700" dirty="0">
                  <a:solidFill>
                    <a:srgbClr val="EBEBEC"/>
                  </a:solidFill>
                  <a:latin typeface="Segoe UI Semibold" panose="020B0702040204020203" pitchFamily="34" charset="0"/>
                  <a:cs typeface="Segoe UI Semibold" panose="020B0702040204020203" pitchFamily="34" charset="0"/>
                </a:rPr>
                <a:t>List: </a:t>
              </a:r>
            </a:p>
          </p:txBody>
        </p:sp>
        <p:sp>
          <p:nvSpPr>
            <p:cNvPr id="40" name="TextBox 39">
              <a:extLst>
                <a:ext uri="{FF2B5EF4-FFF2-40B4-BE49-F238E27FC236}">
                  <a16:creationId xmlns:a16="http://schemas.microsoft.com/office/drawing/2014/main" id="{4787AC0D-AD0A-4D48-9BD1-516985EB90BA}"/>
                </a:ext>
              </a:extLst>
            </p:cNvPr>
            <p:cNvSpPr txBox="1"/>
            <p:nvPr/>
          </p:nvSpPr>
          <p:spPr>
            <a:xfrm>
              <a:off x="6524624" y="2380560"/>
              <a:ext cx="739305" cy="202235"/>
            </a:xfrm>
            <a:prstGeom prst="rect">
              <a:avLst/>
            </a:prstGeom>
            <a:noFill/>
          </p:spPr>
          <p:txBody>
            <a:bodyPr wrap="none" rtlCol="0">
              <a:spAutoFit/>
            </a:bodyPr>
            <a:lstStyle/>
            <a:p>
              <a:pPr defTabSz="914225">
                <a:defRPr/>
              </a:pPr>
              <a:r>
                <a:rPr lang="en-US" sz="700" dirty="0">
                  <a:solidFill>
                    <a:srgbClr val="EBEBEC"/>
                  </a:solidFill>
                  <a:latin typeface="Segoe UI Semibold" panose="020B0702040204020203" pitchFamily="34" charset="0"/>
                  <a:cs typeface="Segoe UI Semibold" panose="020B0702040204020203" pitchFamily="34" charset="0"/>
                </a:rPr>
                <a:t>Assigned To: </a:t>
              </a:r>
            </a:p>
          </p:txBody>
        </p:sp>
        <p:sp>
          <p:nvSpPr>
            <p:cNvPr id="41" name="TextBox 40">
              <a:extLst>
                <a:ext uri="{FF2B5EF4-FFF2-40B4-BE49-F238E27FC236}">
                  <a16:creationId xmlns:a16="http://schemas.microsoft.com/office/drawing/2014/main" id="{F91C2EE5-BE32-49EB-B5B5-11A8D056560C}"/>
                </a:ext>
              </a:extLst>
            </p:cNvPr>
            <p:cNvSpPr txBox="1"/>
            <p:nvPr/>
          </p:nvSpPr>
          <p:spPr>
            <a:xfrm>
              <a:off x="6524623" y="2498902"/>
              <a:ext cx="739305" cy="202235"/>
            </a:xfrm>
            <a:prstGeom prst="rect">
              <a:avLst/>
            </a:prstGeom>
            <a:noFill/>
          </p:spPr>
          <p:txBody>
            <a:bodyPr wrap="none" rtlCol="0">
              <a:spAutoFit/>
            </a:bodyPr>
            <a:lstStyle/>
            <a:p>
              <a:pPr defTabSz="914225">
                <a:defRPr/>
              </a:pPr>
              <a:r>
                <a:rPr lang="en-US" sz="700" dirty="0">
                  <a:solidFill>
                    <a:srgbClr val="EBEBEC"/>
                  </a:solidFill>
                  <a:latin typeface="Segoe UI Semibold" panose="020B0702040204020203" pitchFamily="34" charset="0"/>
                  <a:cs typeface="Segoe UI Semibold" panose="020B0702040204020203" pitchFamily="34" charset="0"/>
                </a:rPr>
                <a:t>Assigned To: </a:t>
              </a:r>
            </a:p>
          </p:txBody>
        </p:sp>
        <p:sp>
          <p:nvSpPr>
            <p:cNvPr id="50" name="TextBox 49">
              <a:extLst>
                <a:ext uri="{FF2B5EF4-FFF2-40B4-BE49-F238E27FC236}">
                  <a16:creationId xmlns:a16="http://schemas.microsoft.com/office/drawing/2014/main" id="{B40115A7-228F-44E3-AE82-444F943F470A}"/>
                </a:ext>
              </a:extLst>
            </p:cNvPr>
            <p:cNvSpPr txBox="1"/>
            <p:nvPr/>
          </p:nvSpPr>
          <p:spPr>
            <a:xfrm>
              <a:off x="7145573" y="2146135"/>
              <a:ext cx="758541" cy="202235"/>
            </a:xfrm>
            <a:prstGeom prst="rect">
              <a:avLst/>
            </a:prstGeom>
            <a:noFill/>
          </p:spPr>
          <p:txBody>
            <a:bodyPr wrap="none" rtlCol="0">
              <a:spAutoFit/>
            </a:bodyPr>
            <a:lstStyle/>
            <a:p>
              <a:pPr defTabSz="914225">
                <a:defRPr/>
              </a:pPr>
              <a:r>
                <a:rPr lang="en-US" sz="700" dirty="0">
                  <a:solidFill>
                    <a:srgbClr val="EBEBEC"/>
                  </a:solidFill>
                  <a:latin typeface="Segoe UI" panose="020B0502040204020203" pitchFamily="34" charset="0"/>
                  <a:cs typeface="Segoe UI" panose="020B0502040204020203" pitchFamily="34" charset="0"/>
                </a:rPr>
                <a:t>Adaptive Card</a:t>
              </a:r>
            </a:p>
          </p:txBody>
        </p:sp>
        <p:sp>
          <p:nvSpPr>
            <p:cNvPr id="51" name="TextBox 50">
              <a:extLst>
                <a:ext uri="{FF2B5EF4-FFF2-40B4-BE49-F238E27FC236}">
                  <a16:creationId xmlns:a16="http://schemas.microsoft.com/office/drawing/2014/main" id="{62EABBBA-164D-4427-B693-32A665537E1A}"/>
                </a:ext>
              </a:extLst>
            </p:cNvPr>
            <p:cNvSpPr txBox="1"/>
            <p:nvPr/>
          </p:nvSpPr>
          <p:spPr>
            <a:xfrm>
              <a:off x="7145573" y="2258795"/>
              <a:ext cx="500458" cy="202235"/>
            </a:xfrm>
            <a:prstGeom prst="rect">
              <a:avLst/>
            </a:prstGeom>
            <a:noFill/>
          </p:spPr>
          <p:txBody>
            <a:bodyPr wrap="none" rtlCol="0">
              <a:spAutoFit/>
            </a:bodyPr>
            <a:lstStyle/>
            <a:p>
              <a:pPr defTabSz="914225">
                <a:defRPr/>
              </a:pPr>
              <a:r>
                <a:rPr lang="en-US" sz="700" dirty="0">
                  <a:solidFill>
                    <a:srgbClr val="EBEBEC"/>
                  </a:solidFill>
                  <a:latin typeface="Segoe UI" panose="020B0502040204020203" pitchFamily="34" charset="0"/>
                  <a:cs typeface="Segoe UI" panose="020B0502040204020203" pitchFamily="34" charset="0"/>
                </a:rPr>
                <a:t>Backlog</a:t>
              </a:r>
            </a:p>
          </p:txBody>
        </p:sp>
        <p:sp>
          <p:nvSpPr>
            <p:cNvPr id="52" name="TextBox 51">
              <a:extLst>
                <a:ext uri="{FF2B5EF4-FFF2-40B4-BE49-F238E27FC236}">
                  <a16:creationId xmlns:a16="http://schemas.microsoft.com/office/drawing/2014/main" id="{6F61B830-DCB3-4B83-9857-F8059C1C6B56}"/>
                </a:ext>
              </a:extLst>
            </p:cNvPr>
            <p:cNvSpPr txBox="1"/>
            <p:nvPr/>
          </p:nvSpPr>
          <p:spPr>
            <a:xfrm>
              <a:off x="7145573" y="2380560"/>
              <a:ext cx="659155" cy="202235"/>
            </a:xfrm>
            <a:prstGeom prst="rect">
              <a:avLst/>
            </a:prstGeom>
            <a:noFill/>
          </p:spPr>
          <p:txBody>
            <a:bodyPr wrap="none" rtlCol="0">
              <a:spAutoFit/>
            </a:bodyPr>
            <a:lstStyle/>
            <a:p>
              <a:pPr defTabSz="914225">
                <a:defRPr/>
              </a:pPr>
              <a:r>
                <a:rPr lang="en-US" sz="700" dirty="0">
                  <a:solidFill>
                    <a:srgbClr val="EBEBEC"/>
                  </a:solidFill>
                  <a:latin typeface="Segoe UI" panose="020B0502040204020203" pitchFamily="34" charset="0"/>
                  <a:cs typeface="Segoe UI" panose="020B0502040204020203" pitchFamily="34" charset="0"/>
                </a:rPr>
                <a:t>David Claux</a:t>
              </a:r>
            </a:p>
          </p:txBody>
        </p:sp>
        <p:sp>
          <p:nvSpPr>
            <p:cNvPr id="53" name="TextBox 52">
              <a:extLst>
                <a:ext uri="{FF2B5EF4-FFF2-40B4-BE49-F238E27FC236}">
                  <a16:creationId xmlns:a16="http://schemas.microsoft.com/office/drawing/2014/main" id="{4F2F2147-F455-4580-8A33-84D7A09A2A10}"/>
                </a:ext>
              </a:extLst>
            </p:cNvPr>
            <p:cNvSpPr txBox="1"/>
            <p:nvPr/>
          </p:nvSpPr>
          <p:spPr>
            <a:xfrm>
              <a:off x="7145572" y="2498902"/>
              <a:ext cx="489236" cy="202235"/>
            </a:xfrm>
            <a:prstGeom prst="rect">
              <a:avLst/>
            </a:prstGeom>
            <a:noFill/>
          </p:spPr>
          <p:txBody>
            <a:bodyPr wrap="none" rtlCol="0">
              <a:spAutoFit/>
            </a:bodyPr>
            <a:lstStyle/>
            <a:p>
              <a:pPr defTabSz="914225">
                <a:defRPr/>
              </a:pPr>
              <a:r>
                <a:rPr lang="en-US" sz="700" dirty="0">
                  <a:solidFill>
                    <a:srgbClr val="EBEBEC"/>
                  </a:solidFill>
                  <a:latin typeface="Segoe UI" panose="020B0502040204020203" pitchFamily="34" charset="0"/>
                  <a:cs typeface="Segoe UI" panose="020B0502040204020203" pitchFamily="34" charset="0"/>
                </a:rPr>
                <a:t>Not Set</a:t>
              </a:r>
            </a:p>
          </p:txBody>
        </p:sp>
      </p:grpSp>
      <p:sp>
        <p:nvSpPr>
          <p:cNvPr id="61" name="Rectangle 60">
            <a:extLst>
              <a:ext uri="{FF2B5EF4-FFF2-40B4-BE49-F238E27FC236}">
                <a16:creationId xmlns:a16="http://schemas.microsoft.com/office/drawing/2014/main" id="{73B45890-B696-4D4D-8232-A324903810B5}"/>
              </a:ext>
            </a:extLst>
          </p:cNvPr>
          <p:cNvSpPr/>
          <p:nvPr/>
        </p:nvSpPr>
        <p:spPr>
          <a:xfrm>
            <a:off x="6467940" y="1076659"/>
            <a:ext cx="2908799" cy="167616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BA63AD3A-8EDF-42D1-9507-46EFB7DBB083}"/>
              </a:ext>
            </a:extLst>
          </p:cNvPr>
          <p:cNvSpPr/>
          <p:nvPr/>
        </p:nvSpPr>
        <p:spPr>
          <a:xfrm>
            <a:off x="8452281" y="652469"/>
            <a:ext cx="1106301" cy="280678"/>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activity</a:t>
            </a:r>
          </a:p>
        </p:txBody>
      </p:sp>
      <p:sp>
        <p:nvSpPr>
          <p:cNvPr id="63" name="Rectangle 62">
            <a:extLst>
              <a:ext uri="{FF2B5EF4-FFF2-40B4-BE49-F238E27FC236}">
                <a16:creationId xmlns:a16="http://schemas.microsoft.com/office/drawing/2014/main" id="{F139650D-4205-480B-A406-D6049A4F7AA9}"/>
              </a:ext>
            </a:extLst>
          </p:cNvPr>
          <p:cNvSpPr/>
          <p:nvPr/>
        </p:nvSpPr>
        <p:spPr>
          <a:xfrm>
            <a:off x="8717172" y="1056551"/>
            <a:ext cx="731059" cy="280678"/>
          </a:xfrm>
          <a:prstGeom prst="rect">
            <a:avLst/>
          </a:prstGeom>
        </p:spPr>
        <p:txBody>
          <a:bodyPr wrap="none">
            <a:spAutoFit/>
          </a:bodyPr>
          <a:lstStyle/>
          <a:p>
            <a:pPr algn="ctr" defTabSz="914225">
              <a:defRPr/>
            </a:pPr>
            <a:r>
              <a:rPr lang="en-US" sz="1200" cap="all" spc="300" dirty="0">
                <a:solidFill>
                  <a:prstClr val="white"/>
                </a:solidFill>
                <a:latin typeface="Segoe UI Light" charset="0"/>
                <a:ea typeface="Segoe UI Light" charset="0"/>
                <a:cs typeface="Segoe UI Light" charset="0"/>
              </a:rPr>
              <a:t>Card</a:t>
            </a:r>
          </a:p>
        </p:txBody>
      </p:sp>
      <p:sp>
        <p:nvSpPr>
          <p:cNvPr id="64" name="Rectangle 63">
            <a:extLst>
              <a:ext uri="{FF2B5EF4-FFF2-40B4-BE49-F238E27FC236}">
                <a16:creationId xmlns:a16="http://schemas.microsoft.com/office/drawing/2014/main" id="{25916FD7-D94E-4FAD-A5B2-212D53D8DC4E}"/>
              </a:ext>
            </a:extLst>
          </p:cNvPr>
          <p:cNvSpPr/>
          <p:nvPr/>
        </p:nvSpPr>
        <p:spPr>
          <a:xfrm>
            <a:off x="6434663" y="686190"/>
            <a:ext cx="3008024" cy="220028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222725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indows client">
            <a:extLst>
              <a:ext uri="{FF2B5EF4-FFF2-40B4-BE49-F238E27FC236}">
                <a16:creationId xmlns:a16="http://schemas.microsoft.com/office/drawing/2014/main" id="{DC889B69-CAEA-49D3-B76F-7B4BB5CD4E0C}"/>
              </a:ext>
            </a:extLst>
          </p:cNvPr>
          <p:cNvPicPr>
            <a:picLocks noChangeAspect="1"/>
          </p:cNvPicPr>
          <p:nvPr/>
        </p:nvPicPr>
        <p:blipFill>
          <a:blip r:embed="rId3"/>
          <a:stretch>
            <a:fillRect/>
          </a:stretch>
        </p:blipFill>
        <p:spPr>
          <a:xfrm>
            <a:off x="1750568" y="7169017"/>
            <a:ext cx="2373319" cy="3180440"/>
          </a:xfrm>
          <a:prstGeom prst="rect">
            <a:avLst/>
          </a:prstGeom>
        </p:spPr>
      </p:pic>
      <p:pic>
        <p:nvPicPr>
          <p:cNvPr id="9" name="iOS client">
            <a:extLst>
              <a:ext uri="{FF2B5EF4-FFF2-40B4-BE49-F238E27FC236}">
                <a16:creationId xmlns:a16="http://schemas.microsoft.com/office/drawing/2014/main" id="{A945FDC2-65B2-4F8A-B51C-7FD7975747D6}"/>
              </a:ext>
            </a:extLst>
          </p:cNvPr>
          <p:cNvPicPr>
            <a:picLocks noChangeAspect="1"/>
          </p:cNvPicPr>
          <p:nvPr/>
        </p:nvPicPr>
        <p:blipFill>
          <a:blip r:embed="rId4"/>
          <a:stretch>
            <a:fillRect/>
          </a:stretch>
        </p:blipFill>
        <p:spPr>
          <a:xfrm>
            <a:off x="5212558" y="6989734"/>
            <a:ext cx="1766885" cy="3611071"/>
          </a:xfrm>
          <a:prstGeom prst="rect">
            <a:avLst/>
          </a:prstGeom>
        </p:spPr>
      </p:pic>
      <p:pic>
        <p:nvPicPr>
          <p:cNvPr id="14" name="Android client">
            <a:extLst>
              <a:ext uri="{FF2B5EF4-FFF2-40B4-BE49-F238E27FC236}">
                <a16:creationId xmlns:a16="http://schemas.microsoft.com/office/drawing/2014/main" id="{555D9DC3-A526-4BE1-A0C2-DB0EEC76C19B}"/>
              </a:ext>
            </a:extLst>
          </p:cNvPr>
          <p:cNvPicPr>
            <a:picLocks noChangeAspect="1"/>
          </p:cNvPicPr>
          <p:nvPr/>
        </p:nvPicPr>
        <p:blipFill>
          <a:blip r:embed="rId5"/>
          <a:stretch>
            <a:fillRect/>
          </a:stretch>
        </p:blipFill>
        <p:spPr>
          <a:xfrm>
            <a:off x="8247397" y="6950426"/>
            <a:ext cx="1886181" cy="3611073"/>
          </a:xfrm>
          <a:prstGeom prst="rect">
            <a:avLst/>
          </a:prstGeom>
        </p:spPr>
      </p:pic>
      <p:pic>
        <p:nvPicPr>
          <p:cNvPr id="6" name="Windows card">
            <a:extLst>
              <a:ext uri="{FF2B5EF4-FFF2-40B4-BE49-F238E27FC236}">
                <a16:creationId xmlns:a16="http://schemas.microsoft.com/office/drawing/2014/main" id="{E99F91DC-1A3B-4562-9834-56530DDE7753}"/>
              </a:ext>
            </a:extLst>
          </p:cNvPr>
          <p:cNvPicPr>
            <a:picLocks noChangeAspect="1"/>
          </p:cNvPicPr>
          <p:nvPr/>
        </p:nvPicPr>
        <p:blipFill>
          <a:blip r:embed="rId6"/>
          <a:stretch>
            <a:fillRect/>
          </a:stretch>
        </p:blipFill>
        <p:spPr>
          <a:xfrm>
            <a:off x="1750567" y="3246442"/>
            <a:ext cx="2373319" cy="3180440"/>
          </a:xfrm>
          <a:prstGeom prst="rect">
            <a:avLst/>
          </a:prstGeom>
        </p:spPr>
      </p:pic>
      <p:pic>
        <p:nvPicPr>
          <p:cNvPr id="11" name="iOS card">
            <a:extLst>
              <a:ext uri="{FF2B5EF4-FFF2-40B4-BE49-F238E27FC236}">
                <a16:creationId xmlns:a16="http://schemas.microsoft.com/office/drawing/2014/main" id="{5570BCB7-B961-4901-81EC-53F0AF36496A}"/>
              </a:ext>
            </a:extLst>
          </p:cNvPr>
          <p:cNvPicPr>
            <a:picLocks noChangeAspect="1"/>
          </p:cNvPicPr>
          <p:nvPr/>
        </p:nvPicPr>
        <p:blipFill>
          <a:blip r:embed="rId7"/>
          <a:stretch>
            <a:fillRect/>
          </a:stretch>
        </p:blipFill>
        <p:spPr>
          <a:xfrm>
            <a:off x="5212557" y="3070435"/>
            <a:ext cx="1766886" cy="3611073"/>
          </a:xfrm>
          <a:prstGeom prst="rect">
            <a:avLst/>
          </a:prstGeom>
        </p:spPr>
      </p:pic>
      <p:pic>
        <p:nvPicPr>
          <p:cNvPr id="18" name="Android card">
            <a:extLst>
              <a:ext uri="{FF2B5EF4-FFF2-40B4-BE49-F238E27FC236}">
                <a16:creationId xmlns:a16="http://schemas.microsoft.com/office/drawing/2014/main" id="{57A1F810-695A-4174-9F12-D2553C539C16}"/>
              </a:ext>
            </a:extLst>
          </p:cNvPr>
          <p:cNvPicPr>
            <a:picLocks noChangeAspect="1"/>
          </p:cNvPicPr>
          <p:nvPr/>
        </p:nvPicPr>
        <p:blipFill>
          <a:blip r:embed="rId8"/>
          <a:stretch>
            <a:fillRect/>
          </a:stretch>
        </p:blipFill>
        <p:spPr>
          <a:xfrm>
            <a:off x="8247396" y="3031126"/>
            <a:ext cx="1886181" cy="3611073"/>
          </a:xfrm>
          <a:prstGeom prst="rect">
            <a:avLst/>
          </a:prstGeom>
        </p:spPr>
      </p:pic>
      <p:grpSp>
        <p:nvGrpSpPr>
          <p:cNvPr id="22" name="MSN Weather">
            <a:extLst>
              <a:ext uri="{FF2B5EF4-FFF2-40B4-BE49-F238E27FC236}">
                <a16:creationId xmlns:a16="http://schemas.microsoft.com/office/drawing/2014/main" id="{EBC09771-CD93-4502-A6E0-16D1DF9986E5}"/>
              </a:ext>
            </a:extLst>
          </p:cNvPr>
          <p:cNvGrpSpPr/>
          <p:nvPr/>
        </p:nvGrpSpPr>
        <p:grpSpPr>
          <a:xfrm>
            <a:off x="717510" y="176494"/>
            <a:ext cx="3496019" cy="1792830"/>
            <a:chOff x="731897" y="179536"/>
            <a:chExt cx="3566121" cy="1828780"/>
          </a:xfrm>
        </p:grpSpPr>
        <p:sp>
          <p:nvSpPr>
            <p:cNvPr id="20" name="Cloud 19">
              <a:extLst>
                <a:ext uri="{FF2B5EF4-FFF2-40B4-BE49-F238E27FC236}">
                  <a16:creationId xmlns:a16="http://schemas.microsoft.com/office/drawing/2014/main" id="{B741B5FB-A45D-4108-AC33-AFD54D157C07}"/>
                </a:ext>
              </a:extLst>
            </p:cNvPr>
            <p:cNvSpPr/>
            <p:nvPr/>
          </p:nvSpPr>
          <p:spPr bwMode="auto">
            <a:xfrm>
              <a:off x="731897" y="179536"/>
              <a:ext cx="3566121" cy="1828780"/>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2608284-5AA5-48D9-8F7D-A9396D6505F6}"/>
                </a:ext>
              </a:extLst>
            </p:cNvPr>
            <p:cNvSpPr txBox="1"/>
            <p:nvPr/>
          </p:nvSpPr>
          <p:spPr>
            <a:xfrm>
              <a:off x="1404236" y="779994"/>
              <a:ext cx="2221442" cy="6278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Semilight"/>
                </a:rPr>
                <a:t>MSN Weather</a:t>
              </a:r>
            </a:p>
          </p:txBody>
        </p:sp>
      </p:grpSp>
      <p:grpSp>
        <p:nvGrpSpPr>
          <p:cNvPr id="23" name="Payload">
            <a:extLst>
              <a:ext uri="{FF2B5EF4-FFF2-40B4-BE49-F238E27FC236}">
                <a16:creationId xmlns:a16="http://schemas.microsoft.com/office/drawing/2014/main" id="{0DCEC60E-D3E3-43A1-BEAA-FAB859DF1792}"/>
              </a:ext>
            </a:extLst>
          </p:cNvPr>
          <p:cNvGrpSpPr/>
          <p:nvPr/>
        </p:nvGrpSpPr>
        <p:grpSpPr>
          <a:xfrm>
            <a:off x="3570820" y="2125969"/>
            <a:ext cx="2194803" cy="2087273"/>
            <a:chOff x="601742" y="2306227"/>
            <a:chExt cx="2195113" cy="2087569"/>
          </a:xfrm>
        </p:grpSpPr>
        <p:sp>
          <p:nvSpPr>
            <p:cNvPr id="24" name="code">
              <a:extLst>
                <a:ext uri="{FF2B5EF4-FFF2-40B4-BE49-F238E27FC236}">
                  <a16:creationId xmlns:a16="http://schemas.microsoft.com/office/drawing/2014/main" id="{7F7EDB7B-EAD2-4019-A80B-C55E39989A84}"/>
                </a:ext>
              </a:extLst>
            </p:cNvPr>
            <p:cNvSpPr>
              <a:spLocks noChangeAspect="1" noEditPoints="1"/>
            </p:cNvSpPr>
            <p:nvPr/>
          </p:nvSpPr>
          <p:spPr bwMode="auto">
            <a:xfrm>
              <a:off x="601742" y="2306227"/>
              <a:ext cx="2195113" cy="1158355"/>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Semilight"/>
              </a:endParaRPr>
            </a:p>
          </p:txBody>
        </p:sp>
        <p:sp>
          <p:nvSpPr>
            <p:cNvPr id="25" name="TextBox 24">
              <a:extLst>
                <a:ext uri="{FF2B5EF4-FFF2-40B4-BE49-F238E27FC236}">
                  <a16:creationId xmlns:a16="http://schemas.microsoft.com/office/drawing/2014/main" id="{053905B4-F609-4FBD-A1F8-6947AEC19531}"/>
                </a:ext>
              </a:extLst>
            </p:cNvPr>
            <p:cNvSpPr txBox="1"/>
            <p:nvPr/>
          </p:nvSpPr>
          <p:spPr>
            <a:xfrm>
              <a:off x="848558" y="3544332"/>
              <a:ext cx="1701479" cy="84946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000" dirty="0">
                  <a:gradFill>
                    <a:gsLst>
                      <a:gs pos="2917">
                        <a:srgbClr val="FFFFFF"/>
                      </a:gs>
                      <a:gs pos="30000">
                        <a:srgbClr val="FFFFFF"/>
                      </a:gs>
                    </a:gsLst>
                    <a:lin ang="5400000" scaled="0"/>
                  </a:gradFill>
                  <a:latin typeface="Segoe UI Semilight"/>
                </a:rPr>
                <a:t>Adaptive Card</a:t>
              </a:r>
            </a:p>
          </p:txBody>
        </p:sp>
      </p:grpSp>
      <p:grpSp>
        <p:nvGrpSpPr>
          <p:cNvPr id="27" name="Host config">
            <a:extLst>
              <a:ext uri="{FF2B5EF4-FFF2-40B4-BE49-F238E27FC236}">
                <a16:creationId xmlns:a16="http://schemas.microsoft.com/office/drawing/2014/main" id="{E0E727B1-C647-4942-AB58-AFB9EE99A048}"/>
              </a:ext>
            </a:extLst>
          </p:cNvPr>
          <p:cNvGrpSpPr/>
          <p:nvPr/>
        </p:nvGrpSpPr>
        <p:grpSpPr>
          <a:xfrm>
            <a:off x="6328464" y="1546529"/>
            <a:ext cx="2862022" cy="2128257"/>
            <a:chOff x="4519327" y="2122507"/>
            <a:chExt cx="2862428" cy="2128559"/>
          </a:xfrm>
        </p:grpSpPr>
        <p:grpSp>
          <p:nvGrpSpPr>
            <p:cNvPr id="29" name="Group 28">
              <a:extLst>
                <a:ext uri="{FF2B5EF4-FFF2-40B4-BE49-F238E27FC236}">
                  <a16:creationId xmlns:a16="http://schemas.microsoft.com/office/drawing/2014/main" id="{6561E9BC-C8D7-4A35-9A6F-EF40D0D38EE7}"/>
                </a:ext>
              </a:extLst>
            </p:cNvPr>
            <p:cNvGrpSpPr/>
            <p:nvPr/>
          </p:nvGrpSpPr>
          <p:grpSpPr>
            <a:xfrm>
              <a:off x="5085798" y="2122507"/>
              <a:ext cx="1536839" cy="1525793"/>
              <a:chOff x="4396726" y="1880316"/>
              <a:chExt cx="621215" cy="616750"/>
            </a:xfrm>
          </p:grpSpPr>
          <p:sp>
            <p:nvSpPr>
              <p:cNvPr id="31" name="gear_2">
                <a:extLst>
                  <a:ext uri="{FF2B5EF4-FFF2-40B4-BE49-F238E27FC236}">
                    <a16:creationId xmlns:a16="http://schemas.microsoft.com/office/drawing/2014/main" id="{29DAD9CF-215E-4AE2-A0B7-DA8B0A98D8E3}"/>
                  </a:ext>
                </a:extLst>
              </p:cNvPr>
              <p:cNvSpPr>
                <a:spLocks noChangeAspect="1" noEditPoints="1"/>
              </p:cNvSpPr>
              <p:nvPr/>
            </p:nvSpPr>
            <p:spPr bwMode="auto">
              <a:xfrm>
                <a:off x="4396726" y="2117653"/>
                <a:ext cx="381000" cy="379413"/>
              </a:xfrm>
              <a:custGeom>
                <a:avLst/>
                <a:gdLst>
                  <a:gd name="T0" fmla="*/ 108 w 332"/>
                  <a:gd name="T1" fmla="*/ 164 h 330"/>
                  <a:gd name="T2" fmla="*/ 165 w 332"/>
                  <a:gd name="T3" fmla="*/ 107 h 330"/>
                  <a:gd name="T4" fmla="*/ 222 w 332"/>
                  <a:gd name="T5" fmla="*/ 164 h 330"/>
                  <a:gd name="T6" fmla="*/ 165 w 332"/>
                  <a:gd name="T7" fmla="*/ 221 h 330"/>
                  <a:gd name="T8" fmla="*/ 108 w 332"/>
                  <a:gd name="T9" fmla="*/ 164 h 330"/>
                  <a:gd name="T10" fmla="*/ 261 w 332"/>
                  <a:gd name="T11" fmla="*/ 244 h 330"/>
                  <a:gd name="T12" fmla="*/ 311 w 332"/>
                  <a:gd name="T13" fmla="*/ 257 h 330"/>
                  <a:gd name="T14" fmla="*/ 332 w 332"/>
                  <a:gd name="T15" fmla="*/ 205 h 330"/>
                  <a:gd name="T16" fmla="*/ 289 w 332"/>
                  <a:gd name="T17" fmla="*/ 180 h 330"/>
                  <a:gd name="T18" fmla="*/ 291 w 332"/>
                  <a:gd name="T19" fmla="*/ 164 h 330"/>
                  <a:gd name="T20" fmla="*/ 290 w 332"/>
                  <a:gd name="T21" fmla="*/ 152 h 330"/>
                  <a:gd name="T22" fmla="*/ 330 w 332"/>
                  <a:gd name="T23" fmla="*/ 128 h 330"/>
                  <a:gd name="T24" fmla="*/ 308 w 332"/>
                  <a:gd name="T25" fmla="*/ 77 h 330"/>
                  <a:gd name="T26" fmla="*/ 265 w 332"/>
                  <a:gd name="T27" fmla="*/ 88 h 330"/>
                  <a:gd name="T28" fmla="*/ 244 w 332"/>
                  <a:gd name="T29" fmla="*/ 66 h 330"/>
                  <a:gd name="T30" fmla="*/ 254 w 332"/>
                  <a:gd name="T31" fmla="*/ 21 h 330"/>
                  <a:gd name="T32" fmla="*/ 202 w 332"/>
                  <a:gd name="T33" fmla="*/ 0 h 330"/>
                  <a:gd name="T34" fmla="*/ 180 w 332"/>
                  <a:gd name="T35" fmla="*/ 40 h 330"/>
                  <a:gd name="T36" fmla="*/ 165 w 332"/>
                  <a:gd name="T37" fmla="*/ 39 h 330"/>
                  <a:gd name="T38" fmla="*/ 151 w 332"/>
                  <a:gd name="T39" fmla="*/ 40 h 330"/>
                  <a:gd name="T40" fmla="*/ 127 w 332"/>
                  <a:gd name="T41" fmla="*/ 0 h 330"/>
                  <a:gd name="T42" fmla="*/ 75 w 332"/>
                  <a:gd name="T43" fmla="*/ 22 h 330"/>
                  <a:gd name="T44" fmla="*/ 87 w 332"/>
                  <a:gd name="T45" fmla="*/ 67 h 330"/>
                  <a:gd name="T46" fmla="*/ 66 w 332"/>
                  <a:gd name="T47" fmla="*/ 88 h 330"/>
                  <a:gd name="T48" fmla="*/ 22 w 332"/>
                  <a:gd name="T49" fmla="*/ 77 h 330"/>
                  <a:gd name="T50" fmla="*/ 0 w 332"/>
                  <a:gd name="T51" fmla="*/ 128 h 330"/>
                  <a:gd name="T52" fmla="*/ 41 w 332"/>
                  <a:gd name="T53" fmla="*/ 152 h 330"/>
                  <a:gd name="T54" fmla="*/ 40 w 332"/>
                  <a:gd name="T55" fmla="*/ 164 h 330"/>
                  <a:gd name="T56" fmla="*/ 41 w 332"/>
                  <a:gd name="T57" fmla="*/ 178 h 330"/>
                  <a:gd name="T58" fmla="*/ 0 w 332"/>
                  <a:gd name="T59" fmla="*/ 201 h 330"/>
                  <a:gd name="T60" fmla="*/ 21 w 332"/>
                  <a:gd name="T61" fmla="*/ 253 h 330"/>
                  <a:gd name="T62" fmla="*/ 67 w 332"/>
                  <a:gd name="T63" fmla="*/ 242 h 330"/>
                  <a:gd name="T64" fmla="*/ 89 w 332"/>
                  <a:gd name="T65" fmla="*/ 264 h 330"/>
                  <a:gd name="T66" fmla="*/ 77 w 332"/>
                  <a:gd name="T67" fmla="*/ 306 h 330"/>
                  <a:gd name="T68" fmla="*/ 128 w 332"/>
                  <a:gd name="T69" fmla="*/ 329 h 330"/>
                  <a:gd name="T70" fmla="*/ 153 w 332"/>
                  <a:gd name="T71" fmla="*/ 289 h 330"/>
                  <a:gd name="T72" fmla="*/ 165 w 332"/>
                  <a:gd name="T73" fmla="*/ 289 h 330"/>
                  <a:gd name="T74" fmla="*/ 183 w 332"/>
                  <a:gd name="T75" fmla="*/ 288 h 330"/>
                  <a:gd name="T76" fmla="*/ 204 w 332"/>
                  <a:gd name="T77" fmla="*/ 330 h 330"/>
                  <a:gd name="T78" fmla="*/ 257 w 332"/>
                  <a:gd name="T79" fmla="*/ 311 h 330"/>
                  <a:gd name="T80" fmla="*/ 247 w 332"/>
                  <a:gd name="T81" fmla="*/ 259 h 330"/>
                  <a:gd name="T82" fmla="*/ 261 w 332"/>
                  <a:gd name="T83" fmla="*/ 24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2" h="330">
                    <a:moveTo>
                      <a:pt x="108" y="164"/>
                    </a:moveTo>
                    <a:cubicBezTo>
                      <a:pt x="108" y="133"/>
                      <a:pt x="134" y="107"/>
                      <a:pt x="165" y="107"/>
                    </a:cubicBezTo>
                    <a:cubicBezTo>
                      <a:pt x="197" y="107"/>
                      <a:pt x="222" y="133"/>
                      <a:pt x="222" y="164"/>
                    </a:cubicBezTo>
                    <a:cubicBezTo>
                      <a:pt x="222" y="196"/>
                      <a:pt x="197" y="221"/>
                      <a:pt x="165" y="221"/>
                    </a:cubicBezTo>
                    <a:cubicBezTo>
                      <a:pt x="134" y="221"/>
                      <a:pt x="108" y="196"/>
                      <a:pt x="108" y="164"/>
                    </a:cubicBezTo>
                    <a:close/>
                    <a:moveTo>
                      <a:pt x="261" y="244"/>
                    </a:moveTo>
                    <a:cubicBezTo>
                      <a:pt x="311" y="257"/>
                      <a:pt x="311" y="257"/>
                      <a:pt x="311" y="257"/>
                    </a:cubicBezTo>
                    <a:cubicBezTo>
                      <a:pt x="332" y="205"/>
                      <a:pt x="332" y="205"/>
                      <a:pt x="332" y="205"/>
                    </a:cubicBezTo>
                    <a:cubicBezTo>
                      <a:pt x="289" y="180"/>
                      <a:pt x="289" y="180"/>
                      <a:pt x="289" y="180"/>
                    </a:cubicBezTo>
                    <a:cubicBezTo>
                      <a:pt x="290" y="175"/>
                      <a:pt x="291" y="170"/>
                      <a:pt x="291" y="164"/>
                    </a:cubicBezTo>
                    <a:cubicBezTo>
                      <a:pt x="291" y="160"/>
                      <a:pt x="290" y="156"/>
                      <a:pt x="290" y="152"/>
                    </a:cubicBezTo>
                    <a:cubicBezTo>
                      <a:pt x="330" y="128"/>
                      <a:pt x="330" y="128"/>
                      <a:pt x="330" y="128"/>
                    </a:cubicBezTo>
                    <a:cubicBezTo>
                      <a:pt x="308" y="77"/>
                      <a:pt x="308" y="77"/>
                      <a:pt x="308" y="77"/>
                    </a:cubicBezTo>
                    <a:cubicBezTo>
                      <a:pt x="265" y="88"/>
                      <a:pt x="265" y="88"/>
                      <a:pt x="265" y="88"/>
                    </a:cubicBezTo>
                    <a:cubicBezTo>
                      <a:pt x="259" y="80"/>
                      <a:pt x="251" y="73"/>
                      <a:pt x="244" y="66"/>
                    </a:cubicBezTo>
                    <a:cubicBezTo>
                      <a:pt x="254" y="21"/>
                      <a:pt x="254" y="21"/>
                      <a:pt x="254" y="21"/>
                    </a:cubicBezTo>
                    <a:cubicBezTo>
                      <a:pt x="202" y="0"/>
                      <a:pt x="202" y="0"/>
                      <a:pt x="202" y="0"/>
                    </a:cubicBezTo>
                    <a:cubicBezTo>
                      <a:pt x="180" y="40"/>
                      <a:pt x="180" y="40"/>
                      <a:pt x="180" y="40"/>
                    </a:cubicBezTo>
                    <a:cubicBezTo>
                      <a:pt x="175" y="39"/>
                      <a:pt x="170" y="39"/>
                      <a:pt x="165" y="39"/>
                    </a:cubicBezTo>
                    <a:cubicBezTo>
                      <a:pt x="160" y="39"/>
                      <a:pt x="155" y="39"/>
                      <a:pt x="151" y="40"/>
                    </a:cubicBezTo>
                    <a:cubicBezTo>
                      <a:pt x="127" y="0"/>
                      <a:pt x="127" y="0"/>
                      <a:pt x="127" y="0"/>
                    </a:cubicBezTo>
                    <a:cubicBezTo>
                      <a:pt x="75" y="22"/>
                      <a:pt x="75" y="22"/>
                      <a:pt x="75" y="22"/>
                    </a:cubicBezTo>
                    <a:cubicBezTo>
                      <a:pt x="87" y="67"/>
                      <a:pt x="87" y="67"/>
                      <a:pt x="87" y="67"/>
                    </a:cubicBezTo>
                    <a:cubicBezTo>
                      <a:pt x="79" y="73"/>
                      <a:pt x="72" y="80"/>
                      <a:pt x="66" y="88"/>
                    </a:cubicBezTo>
                    <a:cubicBezTo>
                      <a:pt x="22" y="77"/>
                      <a:pt x="22" y="77"/>
                      <a:pt x="22" y="77"/>
                    </a:cubicBezTo>
                    <a:cubicBezTo>
                      <a:pt x="0" y="128"/>
                      <a:pt x="0" y="128"/>
                      <a:pt x="0" y="128"/>
                    </a:cubicBezTo>
                    <a:cubicBezTo>
                      <a:pt x="41" y="152"/>
                      <a:pt x="41" y="152"/>
                      <a:pt x="41" y="152"/>
                    </a:cubicBezTo>
                    <a:cubicBezTo>
                      <a:pt x="40" y="156"/>
                      <a:pt x="40" y="160"/>
                      <a:pt x="40" y="164"/>
                    </a:cubicBezTo>
                    <a:cubicBezTo>
                      <a:pt x="40" y="169"/>
                      <a:pt x="40" y="173"/>
                      <a:pt x="41" y="178"/>
                    </a:cubicBezTo>
                    <a:cubicBezTo>
                      <a:pt x="0" y="201"/>
                      <a:pt x="0" y="201"/>
                      <a:pt x="0" y="201"/>
                    </a:cubicBezTo>
                    <a:cubicBezTo>
                      <a:pt x="21" y="253"/>
                      <a:pt x="21" y="253"/>
                      <a:pt x="21" y="253"/>
                    </a:cubicBezTo>
                    <a:cubicBezTo>
                      <a:pt x="67" y="242"/>
                      <a:pt x="67" y="242"/>
                      <a:pt x="67" y="242"/>
                    </a:cubicBezTo>
                    <a:cubicBezTo>
                      <a:pt x="74" y="250"/>
                      <a:pt x="81" y="257"/>
                      <a:pt x="89" y="264"/>
                    </a:cubicBezTo>
                    <a:cubicBezTo>
                      <a:pt x="77" y="306"/>
                      <a:pt x="77" y="306"/>
                      <a:pt x="77" y="306"/>
                    </a:cubicBezTo>
                    <a:cubicBezTo>
                      <a:pt x="128" y="329"/>
                      <a:pt x="128" y="329"/>
                      <a:pt x="128" y="329"/>
                    </a:cubicBezTo>
                    <a:cubicBezTo>
                      <a:pt x="153" y="289"/>
                      <a:pt x="153" y="289"/>
                      <a:pt x="153" y="289"/>
                    </a:cubicBezTo>
                    <a:cubicBezTo>
                      <a:pt x="157" y="289"/>
                      <a:pt x="161" y="289"/>
                      <a:pt x="165" y="289"/>
                    </a:cubicBezTo>
                    <a:cubicBezTo>
                      <a:pt x="171" y="289"/>
                      <a:pt x="177" y="289"/>
                      <a:pt x="183" y="288"/>
                    </a:cubicBezTo>
                    <a:cubicBezTo>
                      <a:pt x="204" y="330"/>
                      <a:pt x="204" y="330"/>
                      <a:pt x="204" y="330"/>
                    </a:cubicBezTo>
                    <a:cubicBezTo>
                      <a:pt x="257" y="311"/>
                      <a:pt x="257" y="311"/>
                      <a:pt x="257" y="311"/>
                    </a:cubicBezTo>
                    <a:cubicBezTo>
                      <a:pt x="247" y="259"/>
                      <a:pt x="247" y="259"/>
                      <a:pt x="247" y="259"/>
                    </a:cubicBezTo>
                    <a:cubicBezTo>
                      <a:pt x="252" y="255"/>
                      <a:pt x="257" y="250"/>
                      <a:pt x="261" y="244"/>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dirty="0">
                  <a:gradFill>
                    <a:gsLst>
                      <a:gs pos="0">
                        <a:srgbClr val="505050"/>
                      </a:gs>
                      <a:gs pos="100000">
                        <a:srgbClr val="505050"/>
                      </a:gs>
                    </a:gsLst>
                  </a:gradFill>
                  <a:latin typeface="Segoe UI Semilight"/>
                </a:endParaRPr>
              </a:p>
            </p:txBody>
          </p:sp>
          <p:sp>
            <p:nvSpPr>
              <p:cNvPr id="32" name="gear_3">
                <a:extLst>
                  <a:ext uri="{FF2B5EF4-FFF2-40B4-BE49-F238E27FC236}">
                    <a16:creationId xmlns:a16="http://schemas.microsoft.com/office/drawing/2014/main" id="{040459F7-2833-425D-8CBF-17C9AC3454FF}"/>
                  </a:ext>
                </a:extLst>
              </p:cNvPr>
              <p:cNvSpPr>
                <a:spLocks noChangeAspect="1" noEditPoints="1"/>
              </p:cNvSpPr>
              <p:nvPr/>
            </p:nvSpPr>
            <p:spPr bwMode="auto">
              <a:xfrm rot="20842904">
                <a:off x="4722171" y="1880316"/>
                <a:ext cx="295770" cy="29827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dirty="0">
                  <a:gradFill>
                    <a:gsLst>
                      <a:gs pos="0">
                        <a:srgbClr val="505050"/>
                      </a:gs>
                      <a:gs pos="100000">
                        <a:srgbClr val="505050"/>
                      </a:gs>
                    </a:gsLst>
                  </a:gradFill>
                  <a:latin typeface="Segoe UI Semilight"/>
                </a:endParaRPr>
              </a:p>
            </p:txBody>
          </p:sp>
        </p:grpSp>
        <p:sp>
          <p:nvSpPr>
            <p:cNvPr id="30" name="TextBox 29">
              <a:extLst>
                <a:ext uri="{FF2B5EF4-FFF2-40B4-BE49-F238E27FC236}">
                  <a16:creationId xmlns:a16="http://schemas.microsoft.com/office/drawing/2014/main" id="{B871E0F8-D615-434A-91D5-CA5F07D8750C}"/>
                </a:ext>
              </a:extLst>
            </p:cNvPr>
            <p:cNvSpPr txBox="1"/>
            <p:nvPr/>
          </p:nvSpPr>
          <p:spPr>
            <a:xfrm>
              <a:off x="4519327" y="3678602"/>
              <a:ext cx="2862428" cy="57246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000" dirty="0">
                  <a:gradFill>
                    <a:gsLst>
                      <a:gs pos="2917">
                        <a:srgbClr val="FFFFFF"/>
                      </a:gs>
                      <a:gs pos="30000">
                        <a:srgbClr val="FFFFFF"/>
                      </a:gs>
                    </a:gsLst>
                    <a:lin ang="5400000" scaled="0"/>
                  </a:gradFill>
                  <a:latin typeface="Segoe UI Semilight"/>
                </a:rPr>
                <a:t>Host Configuration</a:t>
              </a:r>
            </a:p>
          </p:txBody>
        </p:sp>
      </p:grpSp>
      <p:sp>
        <p:nvSpPr>
          <p:cNvPr id="33" name="Card">
            <a:extLst>
              <a:ext uri="{FF2B5EF4-FFF2-40B4-BE49-F238E27FC236}">
                <a16:creationId xmlns:a16="http://schemas.microsoft.com/office/drawing/2014/main" id="{92D5C5DC-CA33-4202-A08B-CFBEDCEBC548}"/>
              </a:ext>
            </a:extLst>
          </p:cNvPr>
          <p:cNvSpPr>
            <a:spLocks noChangeAspect="1" noEditPoints="1"/>
          </p:cNvSpPr>
          <p:nvPr/>
        </p:nvSpPr>
        <p:spPr bwMode="auto">
          <a:xfrm>
            <a:off x="5515741" y="1277604"/>
            <a:ext cx="1157420" cy="857523"/>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4" name="Card 2">
            <a:extLst>
              <a:ext uri="{FF2B5EF4-FFF2-40B4-BE49-F238E27FC236}">
                <a16:creationId xmlns:a16="http://schemas.microsoft.com/office/drawing/2014/main" id="{8A88343D-DCB4-443A-BB25-A449C89034F1}"/>
              </a:ext>
            </a:extLst>
          </p:cNvPr>
          <p:cNvSpPr>
            <a:spLocks noChangeAspect="1" noEditPoints="1"/>
          </p:cNvSpPr>
          <p:nvPr/>
        </p:nvSpPr>
        <p:spPr bwMode="auto">
          <a:xfrm>
            <a:off x="5515741" y="1277604"/>
            <a:ext cx="1157420" cy="857523"/>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5" name="Card 3">
            <a:extLst>
              <a:ext uri="{FF2B5EF4-FFF2-40B4-BE49-F238E27FC236}">
                <a16:creationId xmlns:a16="http://schemas.microsoft.com/office/drawing/2014/main" id="{57B24E13-B84F-4AC8-B54C-64E5EFB55742}"/>
              </a:ext>
            </a:extLst>
          </p:cNvPr>
          <p:cNvSpPr>
            <a:spLocks noChangeAspect="1" noEditPoints="1"/>
          </p:cNvSpPr>
          <p:nvPr/>
        </p:nvSpPr>
        <p:spPr bwMode="auto">
          <a:xfrm>
            <a:off x="5515741" y="1277604"/>
            <a:ext cx="1157420" cy="857523"/>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274145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accel="50000" decel="50000" fill="hold" nodeType="withEffect">
                                  <p:stCondLst>
                                    <p:cond delay="0"/>
                                  </p:stCondLst>
                                  <p:childTnLst>
                                    <p:animMotion origin="layout" path="M -0.16799 -0.31435 L -0.00319 0.09759 " pathEditMode="relative" rAng="0" ptsTypes="AA">
                                      <p:cBhvr>
                                        <p:cTn id="9" dur="1000" fill="hold"/>
                                        <p:tgtEl>
                                          <p:spTgt spid="23"/>
                                        </p:tgtEl>
                                        <p:attrNameLst>
                                          <p:attrName>ppt_x</p:attrName>
                                          <p:attrName>ppt_y</p:attrName>
                                        </p:attrNameLst>
                                      </p:cBhvr>
                                      <p:rCtr x="8233" y="20586"/>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4.44218E-6 2.33318E-6 L 4.44218E-6 -0.12506 " pathEditMode="relative" rAng="0" ptsTypes="AA">
                                      <p:cBhvr>
                                        <p:cTn id="13" dur="1000" fill="hold"/>
                                        <p:tgtEl>
                                          <p:spTgt spid="22"/>
                                        </p:tgtEl>
                                        <p:attrNameLst>
                                          <p:attrName>ppt_x</p:attrName>
                                          <p:attrName>ppt_y</p:attrName>
                                        </p:attrNameLst>
                                      </p:cBhvr>
                                      <p:rCtr x="0" y="-6264"/>
                                    </p:animMotion>
                                  </p:childTnLst>
                                </p:cTn>
                              </p:par>
                              <p:par>
                                <p:cTn id="14" presetID="42" presetClass="path" presetSubtype="0" accel="50000" decel="50000" fill="hold" nodeType="withEffect">
                                  <p:stCondLst>
                                    <p:cond delay="0"/>
                                  </p:stCondLst>
                                  <p:childTnLst>
                                    <p:animMotion origin="layout" path="M -0.00319 0.09759 L -0.00051 -0.03927 " pathEditMode="relative" rAng="0" ptsTypes="AA">
                                      <p:cBhvr>
                                        <p:cTn id="15" dur="1000" fill="hold"/>
                                        <p:tgtEl>
                                          <p:spTgt spid="23"/>
                                        </p:tgtEl>
                                        <p:attrNameLst>
                                          <p:attrName>ppt_x</p:attrName>
                                          <p:attrName>ppt_y</p:attrName>
                                        </p:attrNameLst>
                                      </p:cBhvr>
                                      <p:rCtr x="128" y="-6854"/>
                                    </p:animMotion>
                                  </p:childTnLst>
                                </p:cTn>
                              </p:par>
                              <p:par>
                                <p:cTn id="16" presetID="2" presetClass="entr" presetSubtype="2" fill="hold" nodeType="withEffect">
                                  <p:stCondLst>
                                    <p:cond delay="50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par>
                                <p:cTn id="20" presetID="10" presetClass="entr" presetSubtype="0" fill="hold"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4.44218E-6 -0.12506 L 4.44218E-6 -0.19224 " pathEditMode="relative" rAng="0" ptsTypes="AA">
                                      <p:cBhvr>
                                        <p:cTn id="26" dur="1000" fill="hold"/>
                                        <p:tgtEl>
                                          <p:spTgt spid="22"/>
                                        </p:tgtEl>
                                        <p:attrNameLst>
                                          <p:attrName>ppt_x</p:attrName>
                                          <p:attrName>ppt_y</p:attrName>
                                        </p:attrNameLst>
                                      </p:cBhvr>
                                      <p:rCtr x="0" y="-3359"/>
                                    </p:animMotion>
                                  </p:childTnLst>
                                </p:cTn>
                              </p:par>
                              <p:par>
                                <p:cTn id="27" presetID="42" presetClass="path" presetSubtype="0" accel="50000" decel="50000" fill="hold" nodeType="withEffect">
                                  <p:stCondLst>
                                    <p:cond delay="0"/>
                                  </p:stCondLst>
                                  <p:childTnLst>
                                    <p:animMotion origin="layout" path="M -0.00051 -0.03927 L 0.11718 -0.02043 " pathEditMode="relative" rAng="0" ptsTypes="AA">
                                      <p:cBhvr>
                                        <p:cTn id="28" dur="1000" fill="hold"/>
                                        <p:tgtEl>
                                          <p:spTgt spid="23"/>
                                        </p:tgtEl>
                                        <p:attrNameLst>
                                          <p:attrName>ppt_x</p:attrName>
                                          <p:attrName>ppt_y</p:attrName>
                                        </p:attrNameLst>
                                      </p:cBhvr>
                                      <p:rCtr x="5885" y="931"/>
                                    </p:animMotion>
                                  </p:childTnLst>
                                </p:cTn>
                              </p:par>
                              <p:par>
                                <p:cTn id="29" presetID="42" presetClass="path" presetSubtype="0" accel="50000" decel="50000" fill="hold" nodeType="withEffect">
                                  <p:stCondLst>
                                    <p:cond delay="0"/>
                                  </p:stCondLst>
                                  <p:childTnLst>
                                    <p:animMotion origin="layout" path="M 1.17692E-6 2.66001E-6 L -0.13633 0.04539 " pathEditMode="relative" rAng="0" ptsTypes="AA">
                                      <p:cBhvr>
                                        <p:cTn id="30" dur="1000" fill="hold"/>
                                        <p:tgtEl>
                                          <p:spTgt spid="27"/>
                                        </p:tgtEl>
                                        <p:attrNameLst>
                                          <p:attrName>ppt_x</p:attrName>
                                          <p:attrName>ppt_y</p:attrName>
                                        </p:attrNameLst>
                                      </p:cBhvr>
                                      <p:rCtr x="-6816" y="2270"/>
                                    </p:animMotion>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childTnLst>
                                </p:cTn>
                              </p:par>
                              <p:par>
                                <p:cTn id="34" presetID="42" presetClass="path" presetSubtype="0" accel="50000" decel="50000" fill="hold" grpId="1" nodeType="withEffect">
                                  <p:stCondLst>
                                    <p:cond delay="0"/>
                                  </p:stCondLst>
                                  <p:childTnLst>
                                    <p:animMotion origin="layout" path="M -2.35129E-6 0.24172 L -2.35129E-6 0.17159 " pathEditMode="relative" rAng="0" ptsTypes="AA">
                                      <p:cBhvr>
                                        <p:cTn id="35" dur="1000" fill="hold"/>
                                        <p:tgtEl>
                                          <p:spTgt spid="33"/>
                                        </p:tgtEl>
                                        <p:attrNameLst>
                                          <p:attrName>ppt_x</p:attrName>
                                          <p:attrName>ppt_y</p:attrName>
                                        </p:attrNameLst>
                                      </p:cBhvr>
                                      <p:rCtr x="0" y="-3518"/>
                                    </p:animMotion>
                                  </p:childTnLst>
                                </p:cTn>
                              </p:par>
                              <p:par>
                                <p:cTn id="36" presetID="42" presetClass="path" presetSubtype="0" accel="50000" decel="50000" fill="hold" nodeType="withEffect">
                                  <p:stCondLst>
                                    <p:cond delay="0"/>
                                  </p:stCondLst>
                                  <p:childTnLst>
                                    <p:animMotion origin="layout" path="M 0 7.76214E-7 L 0 -0.15502 " pathEditMode="relative" rAng="0" ptsTypes="AA">
                                      <p:cBhvr>
                                        <p:cTn id="37" dur="1000" fill="hold"/>
                                        <p:tgtEl>
                                          <p:spTgt spid="9"/>
                                        </p:tgtEl>
                                        <p:attrNameLst>
                                          <p:attrName>ppt_x</p:attrName>
                                          <p:attrName>ppt_y</p:attrName>
                                        </p:attrNameLst>
                                      </p:cBhvr>
                                      <p:rCtr x="0" y="-7762"/>
                                    </p:animMotion>
                                  </p:childTnLst>
                                </p:cTn>
                              </p:par>
                              <p:par>
                                <p:cTn id="38" presetID="42" presetClass="path" presetSubtype="0" accel="50000" decel="50000" fill="hold" nodeType="withEffect">
                                  <p:stCondLst>
                                    <p:cond delay="0"/>
                                  </p:stCondLst>
                                  <p:childTnLst>
                                    <p:animMotion origin="layout" path="M -3.11718E-6 -2.10622E-6 L -3.11718E-6 -0.14957 " pathEditMode="relative" rAng="0" ptsTypes="AA">
                                      <p:cBhvr>
                                        <p:cTn id="39" dur="1000" fill="hold"/>
                                        <p:tgtEl>
                                          <p:spTgt spid="4"/>
                                        </p:tgtEl>
                                        <p:attrNameLst>
                                          <p:attrName>ppt_x</p:attrName>
                                          <p:attrName>ppt_y</p:attrName>
                                        </p:attrNameLst>
                                      </p:cBhvr>
                                      <p:rCtr x="0" y="-7490"/>
                                    </p:animMotion>
                                  </p:childTnLst>
                                </p:cTn>
                              </p:par>
                              <p:par>
                                <p:cTn id="40" presetID="42" presetClass="path" presetSubtype="0" accel="50000" decel="50000" fill="hold" nodeType="withEffect">
                                  <p:stCondLst>
                                    <p:cond delay="0"/>
                                  </p:stCondLst>
                                  <p:childTnLst>
                                    <p:animMotion origin="layout" path="M 4.36303E-6 1.82025E-6 L 4.36303E-6 -0.16228 " pathEditMode="relative" rAng="0" ptsTypes="AA">
                                      <p:cBhvr>
                                        <p:cTn id="41" dur="1000" fill="hold"/>
                                        <p:tgtEl>
                                          <p:spTgt spid="14"/>
                                        </p:tgtEl>
                                        <p:attrNameLst>
                                          <p:attrName>ppt_x</p:attrName>
                                          <p:attrName>ppt_y</p:attrName>
                                        </p:attrNameLst>
                                      </p:cBhvr>
                                      <p:rCtr x="0" y="-8125"/>
                                    </p:animMotion>
                                  </p:childTnLst>
                                </p:cTn>
                              </p:par>
                              <p:par>
                                <p:cTn id="42" presetID="10" presetClass="exit" presetSubtype="0" fill="hold" nodeType="withEffect">
                                  <p:stCondLst>
                                    <p:cond delay="0"/>
                                  </p:stCondLst>
                                  <p:childTnLst>
                                    <p:animEffect transition="out" filter="fade">
                                      <p:cBhvr>
                                        <p:cTn id="43" dur="900"/>
                                        <p:tgtEl>
                                          <p:spTgt spid="23"/>
                                        </p:tgtEl>
                                      </p:cBhvr>
                                    </p:animEffect>
                                    <p:set>
                                      <p:cBhvr>
                                        <p:cTn id="44" dur="1" fill="hold">
                                          <p:stCondLst>
                                            <p:cond delay="899"/>
                                          </p:stCondLst>
                                        </p:cTn>
                                        <p:tgtEl>
                                          <p:spTgt spid="23"/>
                                        </p:tgtEl>
                                        <p:attrNameLst>
                                          <p:attrName>style.visibility</p:attrName>
                                        </p:attrNameLst>
                                      </p:cBhvr>
                                      <p:to>
                                        <p:strVal val="hidden"/>
                                      </p:to>
                                    </p:set>
                                  </p:childTnLst>
                                </p:cTn>
                              </p:par>
                              <p:par>
                                <p:cTn id="45" presetID="10" presetClass="exit" presetSubtype="0" fill="hold" nodeType="withEffect">
                                  <p:stCondLst>
                                    <p:cond delay="250"/>
                                  </p:stCondLst>
                                  <p:childTnLst>
                                    <p:animEffect transition="out" filter="fade">
                                      <p:cBhvr>
                                        <p:cTn id="46" dur="750"/>
                                        <p:tgtEl>
                                          <p:spTgt spid="27"/>
                                        </p:tgtEl>
                                      </p:cBhvr>
                                    </p:animEffect>
                                    <p:set>
                                      <p:cBhvr>
                                        <p:cTn id="47" dur="1" fill="hold">
                                          <p:stCondLst>
                                            <p:cond delay="749"/>
                                          </p:stCondLst>
                                        </p:cTn>
                                        <p:tgtEl>
                                          <p:spTgt spid="2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0.00013 0.17272 L -2.52348E-17 -2.22424E-6 " pathEditMode="relative" rAng="0" ptsTypes="AA">
                                      <p:cBhvr>
                                        <p:cTn id="51" dur="1250" fill="hold"/>
                                        <p:tgtEl>
                                          <p:spTgt spid="33"/>
                                        </p:tgtEl>
                                        <p:attrNameLst>
                                          <p:attrName>ppt_x</p:attrName>
                                          <p:attrName>ppt_y</p:attrName>
                                        </p:attrNameLst>
                                      </p:cBhvr>
                                      <p:rCtr x="0" y="-8488"/>
                                    </p:animMotion>
                                  </p:childTnLst>
                                </p:cTn>
                              </p:par>
                              <p:par>
                                <p:cTn id="52" presetID="42" presetClass="path" presetSubtype="0" accel="50000" decel="50000" fill="hold" nodeType="withEffect">
                                  <p:stCondLst>
                                    <p:cond delay="0"/>
                                  </p:stCondLst>
                                  <p:childTnLst>
                                    <p:animMotion origin="layout" path="M 4.44218E-6 -0.19224 L 4.44218E-6 -0.29687 " pathEditMode="relative" rAng="0" ptsTypes="AA">
                                      <p:cBhvr>
                                        <p:cTn id="53" dur="1250" fill="hold"/>
                                        <p:tgtEl>
                                          <p:spTgt spid="22"/>
                                        </p:tgtEl>
                                        <p:attrNameLst>
                                          <p:attrName>ppt_x</p:attrName>
                                          <p:attrName>ppt_y</p:attrName>
                                        </p:attrNameLst>
                                      </p:cBhvr>
                                      <p:rCtr x="0" y="-5220"/>
                                    </p:animMotion>
                                  </p:childTnLst>
                                </p:cTn>
                              </p:par>
                              <p:par>
                                <p:cTn id="54" presetID="64" presetClass="path" presetSubtype="0" accel="50000" decel="50000" fill="hold" nodeType="withEffect">
                                  <p:stCondLst>
                                    <p:cond delay="0"/>
                                  </p:stCondLst>
                                  <p:childTnLst>
                                    <p:animMotion origin="layout" path="M 0 -0.15502 L 0 -0.57331 " pathEditMode="relative" rAng="0" ptsTypes="AA">
                                      <p:cBhvr>
                                        <p:cTn id="55" dur="1250" fill="hold"/>
                                        <p:tgtEl>
                                          <p:spTgt spid="9"/>
                                        </p:tgtEl>
                                        <p:attrNameLst>
                                          <p:attrName>ppt_x</p:attrName>
                                          <p:attrName>ppt_y</p:attrName>
                                        </p:attrNameLst>
                                      </p:cBhvr>
                                      <p:rCtr x="0" y="-20926"/>
                                    </p:animMotion>
                                  </p:childTnLst>
                                </p:cTn>
                              </p:par>
                              <p:par>
                                <p:cTn id="56" presetID="64" presetClass="path" presetSubtype="0" accel="50000" decel="50000" fill="hold" nodeType="withEffect">
                                  <p:stCondLst>
                                    <p:cond delay="0"/>
                                  </p:stCondLst>
                                  <p:childTnLst>
                                    <p:animMotion origin="layout" path="M -3.11718E-6 -0.14957 L -3.11718E-6 -0.58102 " pathEditMode="relative" rAng="0" ptsTypes="AA">
                                      <p:cBhvr>
                                        <p:cTn id="57" dur="1250" fill="hold"/>
                                        <p:tgtEl>
                                          <p:spTgt spid="4"/>
                                        </p:tgtEl>
                                        <p:attrNameLst>
                                          <p:attrName>ppt_x</p:attrName>
                                          <p:attrName>ppt_y</p:attrName>
                                        </p:attrNameLst>
                                      </p:cBhvr>
                                      <p:rCtr x="0" y="-21584"/>
                                    </p:animMotion>
                                  </p:childTnLst>
                                </p:cTn>
                              </p:par>
                              <p:par>
                                <p:cTn id="58" presetID="64" presetClass="path" presetSubtype="0" accel="50000" decel="50000" fill="hold" nodeType="withEffect">
                                  <p:stCondLst>
                                    <p:cond delay="0"/>
                                  </p:stCondLst>
                                  <p:childTnLst>
                                    <p:animMotion origin="layout" path="M 4.36303E-6 -0.16228 L 4.36303E-6 -0.56741 " pathEditMode="relative" rAng="0" ptsTypes="AA">
                                      <p:cBhvr>
                                        <p:cTn id="59" dur="1250" fill="hold"/>
                                        <p:tgtEl>
                                          <p:spTgt spid="14"/>
                                        </p:tgtEl>
                                        <p:attrNameLst>
                                          <p:attrName>ppt_x</p:attrName>
                                          <p:attrName>ppt_y</p:attrName>
                                        </p:attrNameLst>
                                      </p:cBhvr>
                                      <p:rCtr x="0" y="-20268"/>
                                    </p:animMotion>
                                  </p:childTnLst>
                                </p:cTn>
                              </p:par>
                            </p:childTnLst>
                          </p:cTn>
                        </p:par>
                        <p:par>
                          <p:cTn id="60" fill="hold">
                            <p:stCondLst>
                              <p:cond delay="1250"/>
                            </p:stCondLst>
                            <p:childTnLst>
                              <p:par>
                                <p:cTn id="61" presetID="1"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42" presetClass="path" presetSubtype="0" accel="50000" decel="50000" fill="hold" grpId="3" nodeType="withEffect">
                                  <p:stCondLst>
                                    <p:cond delay="0"/>
                                  </p:stCondLst>
                                  <p:childTnLst>
                                    <p:animMotion origin="layout" path="M -2.35129E-6 -1.70222E-6 L -0.25364 0.46391 " pathEditMode="relative" rAng="0" ptsTypes="AA">
                                      <p:cBhvr>
                                        <p:cTn id="66" dur="1000" fill="hold"/>
                                        <p:tgtEl>
                                          <p:spTgt spid="33"/>
                                        </p:tgtEl>
                                        <p:attrNameLst>
                                          <p:attrName>ppt_x</p:attrName>
                                          <p:attrName>ppt_y</p:attrName>
                                        </p:attrNameLst>
                                      </p:cBhvr>
                                      <p:rCtr x="-12688" y="23196"/>
                                    </p:animMotion>
                                  </p:childTnLst>
                                </p:cTn>
                              </p:par>
                              <p:par>
                                <p:cTn id="67" presetID="42" presetClass="path" presetSubtype="0" accel="50000" decel="50000" fill="hold" grpId="1" nodeType="withEffect">
                                  <p:stCondLst>
                                    <p:cond delay="0"/>
                                  </p:stCondLst>
                                  <p:childTnLst>
                                    <p:animMotion origin="layout" path="M -2.35129E-6 -1.70222E-6 L -2.35129E-6 0.46051 " pathEditMode="relative" rAng="0" ptsTypes="AA">
                                      <p:cBhvr>
                                        <p:cTn id="68" dur="1000" fill="hold"/>
                                        <p:tgtEl>
                                          <p:spTgt spid="34"/>
                                        </p:tgtEl>
                                        <p:attrNameLst>
                                          <p:attrName>ppt_x</p:attrName>
                                          <p:attrName>ppt_y</p:attrName>
                                        </p:attrNameLst>
                                      </p:cBhvr>
                                      <p:rCtr x="0" y="23014"/>
                                    </p:animMotion>
                                  </p:childTnLst>
                                </p:cTn>
                              </p:par>
                              <p:par>
                                <p:cTn id="69" presetID="42" presetClass="path" presetSubtype="0" accel="50000" decel="50000" fill="hold" grpId="1" nodeType="withEffect">
                                  <p:stCondLst>
                                    <p:cond delay="0"/>
                                  </p:stCondLst>
                                  <p:childTnLst>
                                    <p:animMotion origin="layout" path="M -2.35129E-6 -1.70222E-6 L 0.2539 0.46051 " pathEditMode="relative" rAng="0" ptsTypes="AA">
                                      <p:cBhvr>
                                        <p:cTn id="70" dur="1000" fill="hold"/>
                                        <p:tgtEl>
                                          <p:spTgt spid="35"/>
                                        </p:tgtEl>
                                        <p:attrNameLst>
                                          <p:attrName>ppt_x</p:attrName>
                                          <p:attrName>ppt_y</p:attrName>
                                        </p:attrNameLst>
                                      </p:cBhvr>
                                      <p:rCtr x="12688" y="23014"/>
                                    </p:animMotion>
                                  </p:childTnLst>
                                </p:cTn>
                              </p:par>
                              <p:par>
                                <p:cTn id="71" presetID="10" presetClass="exit" presetSubtype="0" fill="hold" grpId="4" nodeType="withEffect">
                                  <p:stCondLst>
                                    <p:cond delay="50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par>
                                <p:cTn id="74" presetID="10" presetClass="exit" presetSubtype="0" fill="hold" grpId="2" nodeType="withEffect">
                                  <p:stCondLst>
                                    <p:cond delay="500"/>
                                  </p:stCondLst>
                                  <p:childTnLst>
                                    <p:animEffect transition="out" filter="fade">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10" presetClass="exit" presetSubtype="0" fill="hold" grpId="2" nodeType="withEffect">
                                  <p:stCondLst>
                                    <p:cond delay="500"/>
                                  </p:stCondLst>
                                  <p:childTnLst>
                                    <p:animEffect transition="out" filter="fade">
                                      <p:cBhvr>
                                        <p:cTn id="78" dur="500"/>
                                        <p:tgtEl>
                                          <p:spTgt spid="34"/>
                                        </p:tgtEl>
                                      </p:cBhvr>
                                    </p:animEffect>
                                    <p:set>
                                      <p:cBhvr>
                                        <p:cTn id="79" dur="1" fill="hold">
                                          <p:stCondLst>
                                            <p:cond delay="499"/>
                                          </p:stCondLst>
                                        </p:cTn>
                                        <p:tgtEl>
                                          <p:spTgt spid="34"/>
                                        </p:tgtEl>
                                        <p:attrNameLst>
                                          <p:attrName>style.visibility</p:attrName>
                                        </p:attrNameLst>
                                      </p:cBhvr>
                                      <p:to>
                                        <p:strVal val="hidden"/>
                                      </p:to>
                                    </p:set>
                                  </p:childTnLst>
                                </p:cTn>
                              </p:par>
                              <p:par>
                                <p:cTn id="80" presetID="42" presetClass="entr" presetSubtype="0" fill="hold" nodeType="withEffect">
                                  <p:stCondLst>
                                    <p:cond delay="75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250"/>
                                        <p:tgtEl>
                                          <p:spTgt spid="18"/>
                                        </p:tgtEl>
                                      </p:cBhvr>
                                    </p:animEffect>
                                    <p:anim calcmode="lin" valueType="num">
                                      <p:cBhvr>
                                        <p:cTn id="83" dur="250" fill="hold"/>
                                        <p:tgtEl>
                                          <p:spTgt spid="18"/>
                                        </p:tgtEl>
                                        <p:attrNameLst>
                                          <p:attrName>ppt_x</p:attrName>
                                        </p:attrNameLst>
                                      </p:cBhvr>
                                      <p:tavLst>
                                        <p:tav tm="0">
                                          <p:val>
                                            <p:strVal val="#ppt_x"/>
                                          </p:val>
                                        </p:tav>
                                        <p:tav tm="100000">
                                          <p:val>
                                            <p:strVal val="#ppt_x"/>
                                          </p:val>
                                        </p:tav>
                                      </p:tavLst>
                                    </p:anim>
                                    <p:anim calcmode="lin" valueType="num">
                                      <p:cBhvr>
                                        <p:cTn id="84" dur="25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75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250"/>
                                        <p:tgtEl>
                                          <p:spTgt spid="6"/>
                                        </p:tgtEl>
                                      </p:cBhvr>
                                    </p:animEffect>
                                    <p:anim calcmode="lin" valueType="num">
                                      <p:cBhvr>
                                        <p:cTn id="88" dur="250" fill="hold"/>
                                        <p:tgtEl>
                                          <p:spTgt spid="6"/>
                                        </p:tgtEl>
                                        <p:attrNameLst>
                                          <p:attrName>ppt_x</p:attrName>
                                        </p:attrNameLst>
                                      </p:cBhvr>
                                      <p:tavLst>
                                        <p:tav tm="0">
                                          <p:val>
                                            <p:strVal val="#ppt_x"/>
                                          </p:val>
                                        </p:tav>
                                        <p:tav tm="100000">
                                          <p:val>
                                            <p:strVal val="#ppt_x"/>
                                          </p:val>
                                        </p:tav>
                                      </p:tavLst>
                                    </p:anim>
                                    <p:anim calcmode="lin" valueType="num">
                                      <p:cBhvr>
                                        <p:cTn id="89" dur="250" fill="hold"/>
                                        <p:tgtEl>
                                          <p:spTgt spid="6"/>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75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250"/>
                                        <p:tgtEl>
                                          <p:spTgt spid="11"/>
                                        </p:tgtEl>
                                      </p:cBhvr>
                                    </p:animEffect>
                                    <p:anim calcmode="lin" valueType="num">
                                      <p:cBhvr>
                                        <p:cTn id="93" dur="250" fill="hold"/>
                                        <p:tgtEl>
                                          <p:spTgt spid="11"/>
                                        </p:tgtEl>
                                        <p:attrNameLst>
                                          <p:attrName>ppt_x</p:attrName>
                                        </p:attrNameLst>
                                      </p:cBhvr>
                                      <p:tavLst>
                                        <p:tav tm="0">
                                          <p:val>
                                            <p:strVal val="#ppt_x"/>
                                          </p:val>
                                        </p:tav>
                                        <p:tav tm="100000">
                                          <p:val>
                                            <p:strVal val="#ppt_x"/>
                                          </p:val>
                                        </p:tav>
                                      </p:tavLst>
                                    </p:anim>
                                    <p:anim calcmode="lin" valueType="num">
                                      <p:cBhvr>
                                        <p:cTn id="94"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3" grpId="4" animBg="1"/>
      <p:bldP spid="34" grpId="0" animBg="1"/>
      <p:bldP spid="34" grpId="1" animBg="1"/>
      <p:bldP spid="34" grpId="2" animBg="1"/>
      <p:bldP spid="35" grpId="0" animBg="1"/>
      <p:bldP spid="35" grpId="1" animBg="1"/>
      <p:bldP spid="35"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C2569-A8EA-4795-A661-952BFB5A2D81}"/>
              </a:ext>
            </a:extLst>
          </p:cNvPr>
          <p:cNvSpPr>
            <a:spLocks noGrp="1"/>
          </p:cNvSpPr>
          <p:nvPr>
            <p:ph type="title"/>
          </p:nvPr>
        </p:nvSpPr>
        <p:spPr/>
        <p:txBody>
          <a:bodyPr/>
          <a:lstStyle/>
          <a:p>
            <a:r>
              <a:rPr lang="en-US" dirty="0"/>
              <a:t>Platform Status</a:t>
            </a:r>
          </a:p>
        </p:txBody>
      </p:sp>
      <p:sp>
        <p:nvSpPr>
          <p:cNvPr id="2" name="TextBox 1"/>
          <p:cNvSpPr txBox="1"/>
          <p:nvPr/>
        </p:nvSpPr>
        <p:spPr>
          <a:xfrm>
            <a:off x="1434642" y="1725812"/>
            <a:ext cx="2778887" cy="8327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3921" dirty="0">
                <a:solidFill>
                  <a:srgbClr val="00BCF2"/>
                </a:solidFill>
                <a:latin typeface="Segoe UI Semilight"/>
              </a:rPr>
              <a:t>Alpha</a:t>
            </a:r>
          </a:p>
        </p:txBody>
      </p:sp>
      <p:sp>
        <p:nvSpPr>
          <p:cNvPr id="6" name="TextBox 5"/>
          <p:cNvSpPr txBox="1"/>
          <p:nvPr/>
        </p:nvSpPr>
        <p:spPr>
          <a:xfrm>
            <a:off x="7709547" y="1725812"/>
            <a:ext cx="2778887" cy="8327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3921" dirty="0">
                <a:solidFill>
                  <a:srgbClr val="00BCF2"/>
                </a:solidFill>
                <a:latin typeface="Segoe UI Semilight"/>
              </a:rPr>
              <a:t>Beta</a:t>
            </a:r>
          </a:p>
        </p:txBody>
      </p:sp>
      <p:sp>
        <p:nvSpPr>
          <p:cNvPr id="8" name="Rectangle 7"/>
          <p:cNvSpPr/>
          <p:nvPr/>
        </p:nvSpPr>
        <p:spPr>
          <a:xfrm>
            <a:off x="5289226" y="2174020"/>
            <a:ext cx="1303081"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HTML</a:t>
            </a:r>
            <a:endParaRPr lang="en-US" sz="1765" dirty="0">
              <a:solidFill>
                <a:srgbClr val="FFFFFF"/>
              </a:solidFill>
              <a:latin typeface="Segoe UI Semilight"/>
            </a:endParaRPr>
          </a:p>
        </p:txBody>
      </p:sp>
      <p:sp>
        <p:nvSpPr>
          <p:cNvPr id="10" name="Rectangle 9"/>
          <p:cNvSpPr/>
          <p:nvPr/>
        </p:nvSpPr>
        <p:spPr>
          <a:xfrm>
            <a:off x="5020303" y="1546529"/>
            <a:ext cx="1701045"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Android</a:t>
            </a:r>
            <a:endParaRPr lang="en-US" sz="1765" dirty="0">
              <a:solidFill>
                <a:srgbClr val="FFFFFF"/>
              </a:solidFill>
              <a:latin typeface="Segoe UI Semilight"/>
            </a:endParaRPr>
          </a:p>
        </p:txBody>
      </p:sp>
      <p:sp>
        <p:nvSpPr>
          <p:cNvPr id="12" name="Rectangle 11"/>
          <p:cNvSpPr/>
          <p:nvPr/>
        </p:nvSpPr>
        <p:spPr>
          <a:xfrm>
            <a:off x="5468510" y="2891152"/>
            <a:ext cx="842634"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iOS</a:t>
            </a:r>
            <a:endParaRPr lang="en-US" sz="1765" dirty="0">
              <a:solidFill>
                <a:srgbClr val="FFFFFF"/>
              </a:solidFill>
              <a:latin typeface="Segoe UI Semilight"/>
            </a:endParaRPr>
          </a:p>
        </p:txBody>
      </p:sp>
      <p:sp>
        <p:nvSpPr>
          <p:cNvPr id="14" name="Rectangle 13"/>
          <p:cNvSpPr/>
          <p:nvPr/>
        </p:nvSpPr>
        <p:spPr>
          <a:xfrm>
            <a:off x="5335494" y="4415057"/>
            <a:ext cx="1127074"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UWP</a:t>
            </a:r>
            <a:endParaRPr lang="en-US" sz="1765" dirty="0">
              <a:solidFill>
                <a:srgbClr val="FFFFFF"/>
              </a:solidFill>
              <a:latin typeface="Segoe UI Semilight"/>
            </a:endParaRPr>
          </a:p>
        </p:txBody>
      </p:sp>
      <p:sp>
        <p:nvSpPr>
          <p:cNvPr id="16" name="Rectangle 15"/>
          <p:cNvSpPr/>
          <p:nvPr/>
        </p:nvSpPr>
        <p:spPr>
          <a:xfrm>
            <a:off x="5378868" y="3608284"/>
            <a:ext cx="1043785" cy="633625"/>
          </a:xfrm>
          <a:prstGeom prst="rect">
            <a:avLst/>
          </a:prstGeom>
        </p:spPr>
        <p:txBody>
          <a:bodyPr wrap="none">
            <a:spAutoFit/>
          </a:bodyPr>
          <a:lstStyle/>
          <a:p>
            <a:pPr algn="ctr" defTabSz="914367">
              <a:defRPr/>
            </a:pPr>
            <a:r>
              <a:rPr lang="en-US" sz="3529" dirty="0">
                <a:gradFill>
                  <a:gsLst>
                    <a:gs pos="1250">
                      <a:srgbClr val="FFFFFF"/>
                    </a:gs>
                    <a:gs pos="100000">
                      <a:srgbClr val="FFFFFF"/>
                    </a:gs>
                  </a:gsLst>
                  <a:lin ang="5400000" scaled="0"/>
                </a:gradFill>
                <a:latin typeface="Segoe UI Light"/>
              </a:rPr>
              <a:t>WPF</a:t>
            </a:r>
            <a:endParaRPr lang="en-US" sz="1765" dirty="0">
              <a:solidFill>
                <a:srgbClr val="FFFFFF"/>
              </a:solidFill>
              <a:latin typeface="Segoe UI Semilight"/>
            </a:endParaRPr>
          </a:p>
        </p:txBody>
      </p:sp>
      <p:sp>
        <p:nvSpPr>
          <p:cNvPr id="18" name="Rectangle 17"/>
          <p:cNvSpPr/>
          <p:nvPr/>
        </p:nvSpPr>
        <p:spPr>
          <a:xfrm>
            <a:off x="4482454" y="5042548"/>
            <a:ext cx="3024115" cy="633625"/>
          </a:xfrm>
          <a:prstGeom prst="rect">
            <a:avLst/>
          </a:prstGeom>
        </p:spPr>
        <p:txBody>
          <a:bodyPr wrap="none">
            <a:spAutoFit/>
          </a:bodyPr>
          <a:lstStyle/>
          <a:p>
            <a:pPr algn="ctr" defTabSz="914367">
              <a:defRPr/>
            </a:pPr>
            <a:r>
              <a:rPr lang="en-US" sz="3529" dirty="0" err="1">
                <a:gradFill>
                  <a:gsLst>
                    <a:gs pos="1250">
                      <a:srgbClr val="FFFFFF"/>
                    </a:gs>
                    <a:gs pos="100000">
                      <a:srgbClr val="FFFFFF"/>
                    </a:gs>
                  </a:gsLst>
                  <a:lin ang="5400000" scaled="0"/>
                </a:gradFill>
                <a:latin typeface="Segoe UI Light"/>
              </a:rPr>
              <a:t>Xamarin</a:t>
            </a:r>
            <a:r>
              <a:rPr lang="en-US" sz="3529" dirty="0">
                <a:gradFill>
                  <a:gsLst>
                    <a:gs pos="1250">
                      <a:srgbClr val="FFFFFF"/>
                    </a:gs>
                    <a:gs pos="100000">
                      <a:srgbClr val="FFFFFF"/>
                    </a:gs>
                  </a:gsLst>
                  <a:lin ang="5400000" scaled="0"/>
                </a:gradFill>
                <a:latin typeface="Segoe UI Light"/>
              </a:rPr>
              <a:t> Forms</a:t>
            </a:r>
            <a:endParaRPr lang="en-US" sz="1765" dirty="0">
              <a:solidFill>
                <a:srgbClr val="FFFFFF"/>
              </a:solidFill>
              <a:latin typeface="Segoe UI Semilight"/>
            </a:endParaRPr>
          </a:p>
        </p:txBody>
      </p:sp>
    </p:spTree>
    <p:extLst>
      <p:ext uri="{BB962C8B-B14F-4D97-AF65-F5344CB8AC3E}">
        <p14:creationId xmlns:p14="http://schemas.microsoft.com/office/powerpoint/2010/main" val="179011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anim calcmode="lin" valueType="num">
                                      <p:cBhvr>
                                        <p:cTn id="32" dur="500" fill="hold"/>
                                        <p:tgtEl>
                                          <p:spTgt spid="2"/>
                                        </p:tgtEl>
                                        <p:attrNameLst>
                                          <p:attrName>ppt_x</p:attrName>
                                        </p:attrNameLst>
                                      </p:cBhvr>
                                      <p:tavLst>
                                        <p:tav tm="0">
                                          <p:val>
                                            <p:strVal val="#ppt_x"/>
                                          </p:val>
                                        </p:tav>
                                        <p:tav tm="100000">
                                          <p:val>
                                            <p:strVal val="#ppt_x"/>
                                          </p:val>
                                        </p:tav>
                                      </p:tavLst>
                                    </p:anim>
                                    <p:anim calcmode="lin" valueType="num">
                                      <p:cBhvr>
                                        <p:cTn id="33" dur="500" fill="hold"/>
                                        <p:tgtEl>
                                          <p:spTgt spid="2"/>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35" presetClass="path" presetSubtype="0" accel="50000" decel="50000" fill="hold" grpId="1" nodeType="withEffect">
                                  <p:stCondLst>
                                    <p:cond delay="0"/>
                                  </p:stCondLst>
                                  <p:childTnLst>
                                    <p:animMotion origin="layout" path="M 1.38626E-6 1.77485E-6 L -0.25364 -0.00704 " pathEditMode="relative" rAng="0" ptsTypes="AA">
                                      <p:cBhvr>
                                        <p:cTn id="41" dur="1500" fill="hold"/>
                                        <p:tgtEl>
                                          <p:spTgt spid="14"/>
                                        </p:tgtEl>
                                        <p:attrNameLst>
                                          <p:attrName>ppt_x</p:attrName>
                                          <p:attrName>ppt_y</p:attrName>
                                        </p:attrNameLst>
                                      </p:cBhvr>
                                      <p:rCtr x="-12688" y="-363"/>
                                    </p:animMotion>
                                  </p:childTnLst>
                                </p:cTn>
                              </p:par>
                              <p:par>
                                <p:cTn id="42" presetID="35" presetClass="path" presetSubtype="0" accel="50000" decel="50000" fill="hold" grpId="1" nodeType="withEffect">
                                  <p:stCondLst>
                                    <p:cond delay="0"/>
                                  </p:stCondLst>
                                  <p:childTnLst>
                                    <p:animMotion origin="layout" path="M -2.72147E-6 -1.22106E-6 L -0.25504 0.08466 " pathEditMode="relative" rAng="0" ptsTypes="AA">
                                      <p:cBhvr>
                                        <p:cTn id="43" dur="1500" fill="hold"/>
                                        <p:tgtEl>
                                          <p:spTgt spid="12"/>
                                        </p:tgtEl>
                                        <p:attrNameLst>
                                          <p:attrName>ppt_x</p:attrName>
                                          <p:attrName>ppt_y</p:attrName>
                                        </p:attrNameLst>
                                      </p:cBhvr>
                                      <p:rCtr x="-12752" y="4222"/>
                                    </p:animMotion>
                                  </p:childTnLst>
                                </p:cTn>
                              </p:par>
                              <p:par>
                                <p:cTn id="44" presetID="35" presetClass="path" presetSubtype="0" accel="50000" decel="50000" fill="hold" grpId="1" nodeType="withEffect">
                                  <p:stCondLst>
                                    <p:cond delay="0"/>
                                  </p:stCondLst>
                                  <p:childTnLst>
                                    <p:animMotion origin="layout" path="M -9.36942E-7 -4.98865E-6 L -0.25351 0.16319 " pathEditMode="relative" rAng="0" ptsTypes="AA">
                                      <p:cBhvr>
                                        <p:cTn id="45" dur="1500" fill="hold"/>
                                        <p:tgtEl>
                                          <p:spTgt spid="10"/>
                                        </p:tgtEl>
                                        <p:attrNameLst>
                                          <p:attrName>ppt_x</p:attrName>
                                          <p:attrName>ppt_y</p:attrName>
                                        </p:attrNameLst>
                                      </p:cBhvr>
                                      <p:rCtr x="-12676" y="8148"/>
                                    </p:animMotion>
                                  </p:childTnLst>
                                </p:cTn>
                              </p:par>
                              <p:par>
                                <p:cTn id="46" presetID="63" presetClass="path" presetSubtype="0" accel="50000" decel="50000" fill="hold" grpId="1" nodeType="withEffect">
                                  <p:stCondLst>
                                    <p:cond delay="0"/>
                                  </p:stCondLst>
                                  <p:childTnLst>
                                    <p:animMotion origin="layout" path="M 4.87107E-6 -1.17113E-6 L 0.2627 0.08466 " pathEditMode="relative" rAng="0" ptsTypes="AA">
                                      <p:cBhvr>
                                        <p:cTn id="47" dur="1500" fill="hold"/>
                                        <p:tgtEl>
                                          <p:spTgt spid="8"/>
                                        </p:tgtEl>
                                        <p:attrNameLst>
                                          <p:attrName>ppt_x</p:attrName>
                                          <p:attrName>ppt_y</p:attrName>
                                        </p:attrNameLst>
                                      </p:cBhvr>
                                      <p:rCtr x="13135" y="4222"/>
                                    </p:animMotion>
                                  </p:childTnLst>
                                </p:cTn>
                              </p:par>
                              <p:par>
                                <p:cTn id="48" presetID="63" presetClass="path" presetSubtype="0" accel="50000" decel="50000" fill="hold" grpId="1" nodeType="withEffect">
                                  <p:stCondLst>
                                    <p:cond delay="0"/>
                                  </p:stCondLst>
                                  <p:childTnLst>
                                    <p:animMotion origin="layout" path="M 3.73755E-6 -4.30776E-6 L 0.26602 0.00613 " pathEditMode="relative" rAng="0" ptsTypes="AA">
                                      <p:cBhvr>
                                        <p:cTn id="49" dur="1500" fill="hold"/>
                                        <p:tgtEl>
                                          <p:spTgt spid="16"/>
                                        </p:tgtEl>
                                        <p:attrNameLst>
                                          <p:attrName>ppt_x</p:attrName>
                                          <p:attrName>ppt_y</p:attrName>
                                        </p:attrNameLst>
                                      </p:cBhvr>
                                      <p:rCtr x="13301" y="295"/>
                                    </p:animMotion>
                                  </p:childTnLst>
                                </p:cTn>
                              </p:par>
                              <p:par>
                                <p:cTn id="50" presetID="63" presetClass="path" presetSubtype="0" accel="50000" decel="50000" fill="hold" grpId="1" nodeType="withEffect">
                                  <p:stCondLst>
                                    <p:cond delay="0"/>
                                  </p:stCondLst>
                                  <p:childTnLst>
                                    <p:animMotion origin="layout" path="M 0.00102 0.00613 L 0.26576 -0.08533 " pathEditMode="relative" rAng="0" ptsTypes="AA">
                                      <p:cBhvr>
                                        <p:cTn id="51" dur="1500" fill="hold"/>
                                        <p:tgtEl>
                                          <p:spTgt spid="18"/>
                                        </p:tgtEl>
                                        <p:attrNameLst>
                                          <p:attrName>ppt_x</p:attrName>
                                          <p:attrName>ppt_y</p:attrName>
                                        </p:attrNameLst>
                                      </p:cBhvr>
                                      <p:rCtr x="13237" y="-45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8" grpId="1"/>
      <p:bldP spid="10" grpId="0"/>
      <p:bldP spid="10" grpId="1"/>
      <p:bldP spid="12" grpId="0"/>
      <p:bldP spid="12" grpId="1"/>
      <p:bldP spid="14" grpId="0"/>
      <p:bldP spid="14" grpId="1"/>
      <p:bldP spid="16" grpId="0"/>
      <p:bldP spid="16" grpId="1"/>
      <p:bldP spid="18" grpId="0"/>
      <p:bldP spid="1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6675"/>
            <a:ext cx="11655425" cy="900113"/>
          </a:xfrm>
        </p:spPr>
        <p:txBody>
          <a:bodyPr>
            <a:normAutofit/>
          </a:bodyPr>
          <a:lstStyle/>
          <a:p>
            <a:r>
              <a:rPr lang="pt-BR" dirty="0">
                <a:solidFill>
                  <a:schemeClr val="tx1"/>
                </a:solidFill>
              </a:rPr>
              <a:t>AzureBot: Manage your cloud from Skype</a:t>
            </a:r>
            <a:endParaRPr lang="en-US" dirty="0">
              <a:solidFill>
                <a:schemeClr val="tx1"/>
              </a:solidFill>
            </a:endParaRPr>
          </a:p>
        </p:txBody>
      </p:sp>
      <p:sp>
        <p:nvSpPr>
          <p:cNvPr id="4" name="Title 16"/>
          <p:cNvSpPr txBox="1">
            <a:spLocks/>
          </p:cNvSpPr>
          <p:nvPr/>
        </p:nvSpPr>
        <p:spPr>
          <a:xfrm>
            <a:off x="1" y="2308469"/>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Start from the desktop, list your VMs, start a VM</a:t>
            </a:r>
          </a:p>
          <a:p>
            <a:endParaRPr lang="en-US" sz="3529" dirty="0">
              <a:solidFill>
                <a:schemeClr val="tx1"/>
              </a:solidFill>
            </a:endParaRPr>
          </a:p>
          <a:p>
            <a:r>
              <a:rPr lang="en-US" sz="3529" dirty="0">
                <a:solidFill>
                  <a:schemeClr val="tx1"/>
                </a:solidFill>
              </a:rPr>
              <a:t>(it all takes 5 seconds!)</a:t>
            </a:r>
            <a:endParaRPr lang="en-US" sz="2745" dirty="0">
              <a:solidFill>
                <a:schemeClr val="tx1"/>
              </a:solidFill>
            </a:endParaRPr>
          </a:p>
        </p:txBody>
      </p:sp>
      <p:pic>
        <p:nvPicPr>
          <p:cNvPr id="3" name="Picture 2"/>
          <p:cNvPicPr>
            <a:picLocks noChangeAspect="1"/>
          </p:cNvPicPr>
          <p:nvPr/>
        </p:nvPicPr>
        <p:blipFill>
          <a:blip r:embed="rId3"/>
          <a:stretch>
            <a:fillRect/>
          </a:stretch>
        </p:blipFill>
        <p:spPr>
          <a:xfrm>
            <a:off x="5199575" y="1419871"/>
            <a:ext cx="6876523" cy="5036162"/>
          </a:xfrm>
          <a:prstGeom prst="rect">
            <a:avLst/>
          </a:prstGeom>
        </p:spPr>
      </p:pic>
    </p:spTree>
    <p:extLst>
      <p:ext uri="{BB962C8B-B14F-4D97-AF65-F5344CB8AC3E}">
        <p14:creationId xmlns:p14="http://schemas.microsoft.com/office/powerpoint/2010/main" val="184391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Adaptive Cards</a:t>
            </a:r>
          </a:p>
        </p:txBody>
      </p:sp>
      <p:sp>
        <p:nvSpPr>
          <p:cNvPr id="4" name="monitor"/>
          <p:cNvSpPr>
            <a:spLocks noChangeAspect="1" noEditPoints="1"/>
          </p:cNvSpPr>
          <p:nvPr/>
        </p:nvSpPr>
        <p:spPr bwMode="auto">
          <a:xfrm>
            <a:off x="627869"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0" name="monitor"/>
          <p:cNvSpPr>
            <a:spLocks noChangeAspect="1" noEditPoints="1"/>
          </p:cNvSpPr>
          <p:nvPr/>
        </p:nvSpPr>
        <p:spPr bwMode="auto">
          <a:xfrm>
            <a:off x="358603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1" name="monitor"/>
          <p:cNvSpPr>
            <a:spLocks noChangeAspect="1" noEditPoints="1"/>
          </p:cNvSpPr>
          <p:nvPr/>
        </p:nvSpPr>
        <p:spPr bwMode="auto">
          <a:xfrm>
            <a:off x="6544208"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2" name="monitor"/>
          <p:cNvSpPr>
            <a:spLocks noChangeAspect="1" noEditPoints="1"/>
          </p:cNvSpPr>
          <p:nvPr/>
        </p:nvSpPr>
        <p:spPr bwMode="auto">
          <a:xfrm>
            <a:off x="9502377" y="1636170"/>
            <a:ext cx="1703189" cy="13053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3" name="TextBox 2">
            <a:extLst>
              <a:ext uri="{FF2B5EF4-FFF2-40B4-BE49-F238E27FC236}">
                <a16:creationId xmlns:a16="http://schemas.microsoft.com/office/drawing/2014/main" id="{DB58F844-27C3-4426-8C1E-7F52252A1424}"/>
              </a:ext>
            </a:extLst>
          </p:cNvPr>
          <p:cNvSpPr txBox="1"/>
          <p:nvPr/>
        </p:nvSpPr>
        <p:spPr>
          <a:xfrm>
            <a:off x="538227" y="3518642"/>
            <a:ext cx="2151396" cy="26461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Sit between </a:t>
            </a:r>
            <a:r>
              <a:rPr lang="en-US" sz="2353" dirty="0">
                <a:gradFill>
                  <a:gsLst>
                    <a:gs pos="0">
                      <a:srgbClr val="FFFFFF"/>
                    </a:gs>
                    <a:gs pos="100000">
                      <a:srgbClr val="FFFFFF"/>
                    </a:gs>
                  </a:gsLst>
                </a:gradFill>
                <a:latin typeface="Segoe UI Semilight"/>
              </a:rPr>
              <a:t>fixed templates and custom layout like HTML/XAML</a:t>
            </a:r>
          </a:p>
          <a:p>
            <a:pPr defTabSz="914367">
              <a:lnSpc>
                <a:spcPct val="90000"/>
              </a:lnSpc>
              <a:spcAft>
                <a:spcPts val="588"/>
              </a:spcAft>
              <a:defRPr/>
            </a:pPr>
            <a:endParaRPr lang="en-US" sz="2353" dirty="0" err="1">
              <a:gradFill>
                <a:gsLst>
                  <a:gs pos="0">
                    <a:srgbClr val="FFFFFF"/>
                  </a:gs>
                  <a:gs pos="100000">
                    <a:srgbClr val="FFFFFF"/>
                  </a:gs>
                </a:gsLst>
                <a:lin ang="5400000" scaled="0"/>
              </a:gradFill>
              <a:latin typeface="Segoe UI Semilight"/>
            </a:endParaRPr>
          </a:p>
        </p:txBody>
      </p:sp>
      <p:sp>
        <p:nvSpPr>
          <p:cNvPr id="18" name="TextBox 17">
            <a:extLst>
              <a:ext uri="{FF2B5EF4-FFF2-40B4-BE49-F238E27FC236}">
                <a16:creationId xmlns:a16="http://schemas.microsoft.com/office/drawing/2014/main" id="{FE3622F5-0386-4ED3-9B24-456614E68843}"/>
              </a:ext>
            </a:extLst>
          </p:cNvPr>
          <p:cNvSpPr txBox="1"/>
          <p:nvPr/>
        </p:nvSpPr>
        <p:spPr>
          <a:xfrm>
            <a:off x="3496396" y="3518642"/>
            <a:ext cx="2241038" cy="2100015"/>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Automatically adapt</a:t>
            </a: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r>
              <a:rPr lang="en-US" sz="2353" dirty="0">
                <a:gradFill>
                  <a:gsLst>
                    <a:gs pos="0">
                      <a:srgbClr val="FFFFFF"/>
                    </a:gs>
                    <a:gs pos="100000">
                      <a:srgbClr val="FFFFFF"/>
                    </a:gs>
                  </a:gsLst>
                </a:gradFill>
                <a:latin typeface="Segoe UI Semilight"/>
              </a:rPr>
              <a:t>to the Host UX and brand guidelines</a:t>
            </a:r>
          </a:p>
        </p:txBody>
      </p:sp>
      <p:sp>
        <p:nvSpPr>
          <p:cNvPr id="19" name="TextBox 18">
            <a:extLst>
              <a:ext uri="{FF2B5EF4-FFF2-40B4-BE49-F238E27FC236}">
                <a16:creationId xmlns:a16="http://schemas.microsoft.com/office/drawing/2014/main" id="{79850914-0C8C-49D5-9E31-711716142248}"/>
              </a:ext>
            </a:extLst>
          </p:cNvPr>
          <p:cNvSpPr txBox="1"/>
          <p:nvPr/>
        </p:nvSpPr>
        <p:spPr>
          <a:xfrm>
            <a:off x="6454566" y="3518641"/>
            <a:ext cx="2151396" cy="126725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Low cost </a:t>
            </a:r>
            <a:r>
              <a:rPr lang="en-US" sz="2353" b="1" dirty="0">
                <a:gradFill>
                  <a:gsLst>
                    <a:gs pos="0">
                      <a:srgbClr val="FFFFFF"/>
                    </a:gs>
                    <a:gs pos="100000">
                      <a:srgbClr val="FFFFFF"/>
                    </a:gs>
                  </a:gsLst>
                </a:gradFill>
                <a:latin typeface="Segoe UI Semilight"/>
              </a:rPr>
              <a:t>-</a:t>
            </a:r>
            <a:r>
              <a:rPr lang="en-US" sz="2353" dirty="0">
                <a:gradFill>
                  <a:gsLst>
                    <a:gs pos="0">
                      <a:srgbClr val="FFFFFF"/>
                    </a:gs>
                    <a:gs pos="100000">
                      <a:srgbClr val="FFFFFF"/>
                    </a:gs>
                  </a:gsLst>
                </a:gradFill>
                <a:latin typeface="Segoe UI Semilight"/>
              </a:rPr>
              <a:t>targeted at the long tail</a:t>
            </a:r>
          </a:p>
        </p:txBody>
      </p:sp>
      <p:sp>
        <p:nvSpPr>
          <p:cNvPr id="20" name="TextBox 19">
            <a:extLst>
              <a:ext uri="{FF2B5EF4-FFF2-40B4-BE49-F238E27FC236}">
                <a16:creationId xmlns:a16="http://schemas.microsoft.com/office/drawing/2014/main" id="{ABCFE98B-8E50-48D8-8B07-9402962D67CB}"/>
              </a:ext>
            </a:extLst>
          </p:cNvPr>
          <p:cNvSpPr txBox="1"/>
          <p:nvPr/>
        </p:nvSpPr>
        <p:spPr>
          <a:xfrm>
            <a:off x="9502377" y="3518642"/>
            <a:ext cx="2151396" cy="1397559"/>
          </a:xfrm>
          <a:prstGeom prst="rect">
            <a:avLst/>
          </a:prstGeom>
          <a:noFill/>
        </p:spPr>
        <p:txBody>
          <a:bodyPr wrap="square" lIns="179285" tIns="143428" rIns="179285" bIns="143428" rtlCol="0">
            <a:spAutoFit/>
          </a:bodyPr>
          <a:lstStyle/>
          <a:p>
            <a:pPr defTabSz="914367">
              <a:defRPr/>
            </a:pP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Purely</a:t>
            </a:r>
            <a:r>
              <a:rPr lang="en-US" sz="2353"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r>
              <a:rPr lang="en-US" sz="2353" b="1"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declarative</a:t>
            </a:r>
            <a:r>
              <a:rPr lang="en-US" sz="2353" dirty="0">
                <a:gradFill>
                  <a:gsLst>
                    <a:gs pos="0">
                      <a:srgbClr val="FFFFFF"/>
                    </a:gs>
                    <a:gs pos="100000">
                      <a:srgbClr val="FFFFFF"/>
                    </a:gs>
                  </a:gsLst>
                </a:gradFill>
                <a:latin typeface="Segoe UI Semilight"/>
              </a:rPr>
              <a:t>, no code</a:t>
            </a:r>
          </a:p>
        </p:txBody>
      </p:sp>
      <p:sp>
        <p:nvSpPr>
          <p:cNvPr id="21" name="code"/>
          <p:cNvSpPr>
            <a:spLocks noChangeAspect="1" noEditPoints="1"/>
          </p:cNvSpPr>
          <p:nvPr/>
        </p:nvSpPr>
        <p:spPr bwMode="auto">
          <a:xfrm>
            <a:off x="1125102" y="1978308"/>
            <a:ext cx="689613" cy="363907"/>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2" name="check"/>
          <p:cNvSpPr>
            <a:spLocks noChangeAspect="1"/>
          </p:cNvSpPr>
          <p:nvPr/>
        </p:nvSpPr>
        <p:spPr bwMode="auto">
          <a:xfrm>
            <a:off x="4222049" y="1988374"/>
            <a:ext cx="511513" cy="361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3" name="bank"/>
          <p:cNvSpPr>
            <a:spLocks noChangeAspect="1" noEditPoints="1"/>
          </p:cNvSpPr>
          <p:nvPr/>
        </p:nvSpPr>
        <p:spPr bwMode="auto">
          <a:xfrm>
            <a:off x="7116722" y="1882600"/>
            <a:ext cx="546618" cy="505794"/>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24" name="3D"/>
          <p:cNvSpPr>
            <a:spLocks noChangeAspect="1" noEditPoints="1"/>
          </p:cNvSpPr>
          <p:nvPr/>
        </p:nvSpPr>
        <p:spPr bwMode="auto">
          <a:xfrm>
            <a:off x="10117965" y="1905428"/>
            <a:ext cx="464222" cy="493898"/>
          </a:xfrm>
          <a:custGeom>
            <a:avLst/>
            <a:gdLst>
              <a:gd name="T0" fmla="*/ 27 w 219"/>
              <a:gd name="T1" fmla="*/ 48 h 233"/>
              <a:gd name="T2" fmla="*/ 95 w 219"/>
              <a:gd name="T3" fmla="*/ 15 h 233"/>
              <a:gd name="T4" fmla="*/ 123 w 219"/>
              <a:gd name="T5" fmla="*/ 14 h 233"/>
              <a:gd name="T6" fmla="*/ 191 w 219"/>
              <a:gd name="T7" fmla="*/ 48 h 233"/>
              <a:gd name="T8" fmla="*/ 219 w 219"/>
              <a:gd name="T9" fmla="*/ 189 h 233"/>
              <a:gd name="T10" fmla="*/ 219 w 219"/>
              <a:gd name="T11" fmla="*/ 175 h 233"/>
              <a:gd name="T12" fmla="*/ 191 w 219"/>
              <a:gd name="T13" fmla="*/ 175 h 233"/>
              <a:gd name="T14" fmla="*/ 191 w 219"/>
              <a:gd name="T15" fmla="*/ 202 h 233"/>
              <a:gd name="T16" fmla="*/ 219 w 219"/>
              <a:gd name="T17" fmla="*/ 202 h 233"/>
              <a:gd name="T18" fmla="*/ 219 w 219"/>
              <a:gd name="T19" fmla="*/ 189 h 233"/>
              <a:gd name="T20" fmla="*/ 123 w 219"/>
              <a:gd name="T21" fmla="*/ 220 h 233"/>
              <a:gd name="T22" fmla="*/ 123 w 219"/>
              <a:gd name="T23" fmla="*/ 205 h 233"/>
              <a:gd name="T24" fmla="*/ 95 w 219"/>
              <a:gd name="T25" fmla="*/ 205 h 233"/>
              <a:gd name="T26" fmla="*/ 95 w 219"/>
              <a:gd name="T27" fmla="*/ 233 h 233"/>
              <a:gd name="T28" fmla="*/ 123 w 219"/>
              <a:gd name="T29" fmla="*/ 233 h 233"/>
              <a:gd name="T30" fmla="*/ 123 w 219"/>
              <a:gd name="T31" fmla="*/ 220 h 233"/>
              <a:gd name="T32" fmla="*/ 27 w 219"/>
              <a:gd name="T33" fmla="*/ 189 h 233"/>
              <a:gd name="T34" fmla="*/ 27 w 219"/>
              <a:gd name="T35" fmla="*/ 175 h 233"/>
              <a:gd name="T36" fmla="*/ 0 w 219"/>
              <a:gd name="T37" fmla="*/ 175 h 233"/>
              <a:gd name="T38" fmla="*/ 0 w 219"/>
              <a:gd name="T39" fmla="*/ 202 h 233"/>
              <a:gd name="T40" fmla="*/ 27 w 219"/>
              <a:gd name="T41" fmla="*/ 202 h 233"/>
              <a:gd name="T42" fmla="*/ 27 w 219"/>
              <a:gd name="T43" fmla="*/ 189 h 233"/>
              <a:gd name="T44" fmla="*/ 27 w 219"/>
              <a:gd name="T45" fmla="*/ 63 h 233"/>
              <a:gd name="T46" fmla="*/ 27 w 219"/>
              <a:gd name="T47" fmla="*/ 48 h 233"/>
              <a:gd name="T48" fmla="*/ 0 w 219"/>
              <a:gd name="T49" fmla="*/ 48 h 233"/>
              <a:gd name="T50" fmla="*/ 0 w 219"/>
              <a:gd name="T51" fmla="*/ 76 h 233"/>
              <a:gd name="T52" fmla="*/ 27 w 219"/>
              <a:gd name="T53" fmla="*/ 76 h 233"/>
              <a:gd name="T54" fmla="*/ 27 w 219"/>
              <a:gd name="T55" fmla="*/ 63 h 233"/>
              <a:gd name="T56" fmla="*/ 123 w 219"/>
              <a:gd name="T57" fmla="*/ 93 h 233"/>
              <a:gd name="T58" fmla="*/ 123 w 219"/>
              <a:gd name="T59" fmla="*/ 79 h 233"/>
              <a:gd name="T60" fmla="*/ 95 w 219"/>
              <a:gd name="T61" fmla="*/ 79 h 233"/>
              <a:gd name="T62" fmla="*/ 95 w 219"/>
              <a:gd name="T63" fmla="*/ 107 h 233"/>
              <a:gd name="T64" fmla="*/ 123 w 219"/>
              <a:gd name="T65" fmla="*/ 107 h 233"/>
              <a:gd name="T66" fmla="*/ 123 w 219"/>
              <a:gd name="T67" fmla="*/ 93 h 233"/>
              <a:gd name="T68" fmla="*/ 123 w 219"/>
              <a:gd name="T69" fmla="*/ 14 h 233"/>
              <a:gd name="T70" fmla="*/ 123 w 219"/>
              <a:gd name="T71" fmla="*/ 0 h 233"/>
              <a:gd name="T72" fmla="*/ 95 w 219"/>
              <a:gd name="T73" fmla="*/ 0 h 233"/>
              <a:gd name="T74" fmla="*/ 95 w 219"/>
              <a:gd name="T75" fmla="*/ 29 h 233"/>
              <a:gd name="T76" fmla="*/ 123 w 219"/>
              <a:gd name="T77" fmla="*/ 29 h 233"/>
              <a:gd name="T78" fmla="*/ 123 w 219"/>
              <a:gd name="T79" fmla="*/ 14 h 233"/>
              <a:gd name="T80" fmla="*/ 219 w 219"/>
              <a:gd name="T81" fmla="*/ 63 h 233"/>
              <a:gd name="T82" fmla="*/ 219 w 219"/>
              <a:gd name="T83" fmla="*/ 48 h 233"/>
              <a:gd name="T84" fmla="*/ 191 w 219"/>
              <a:gd name="T85" fmla="*/ 48 h 233"/>
              <a:gd name="T86" fmla="*/ 191 w 219"/>
              <a:gd name="T87" fmla="*/ 76 h 233"/>
              <a:gd name="T88" fmla="*/ 219 w 219"/>
              <a:gd name="T89" fmla="*/ 76 h 233"/>
              <a:gd name="T90" fmla="*/ 219 w 219"/>
              <a:gd name="T91" fmla="*/ 63 h 233"/>
              <a:gd name="T92" fmla="*/ 123 w 219"/>
              <a:gd name="T93" fmla="*/ 94 h 233"/>
              <a:gd name="T94" fmla="*/ 191 w 219"/>
              <a:gd name="T95" fmla="*/ 63 h 233"/>
              <a:gd name="T96" fmla="*/ 205 w 219"/>
              <a:gd name="T97" fmla="*/ 76 h 233"/>
              <a:gd name="T98" fmla="*/ 205 w 219"/>
              <a:gd name="T99" fmla="*/ 175 h 233"/>
              <a:gd name="T100" fmla="*/ 109 w 219"/>
              <a:gd name="T101" fmla="*/ 107 h 233"/>
              <a:gd name="T102" fmla="*/ 109 w 219"/>
              <a:gd name="T103" fmla="*/ 205 h 233"/>
              <a:gd name="T104" fmla="*/ 13 w 219"/>
              <a:gd name="T105" fmla="*/ 76 h 233"/>
              <a:gd name="T106" fmla="*/ 13 w 219"/>
              <a:gd name="T107" fmla="*/ 175 h 233"/>
              <a:gd name="T108" fmla="*/ 27 w 219"/>
              <a:gd name="T109" fmla="*/ 63 h 233"/>
              <a:gd name="T110" fmla="*/ 95 w 219"/>
              <a:gd name="T111" fmla="*/ 94 h 233"/>
              <a:gd name="T112" fmla="*/ 123 w 219"/>
              <a:gd name="T113" fmla="*/ 220 h 233"/>
              <a:gd name="T114" fmla="*/ 191 w 219"/>
              <a:gd name="T115" fmla="*/ 189 h 233"/>
              <a:gd name="T116" fmla="*/ 95 w 219"/>
              <a:gd name="T117" fmla="*/ 220 h 233"/>
              <a:gd name="T118" fmla="*/ 27 w 219"/>
              <a:gd name="T119" fmla="*/ 18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33">
                <a:moveTo>
                  <a:pt x="27" y="48"/>
                </a:moveTo>
                <a:lnTo>
                  <a:pt x="95" y="15"/>
                </a:lnTo>
                <a:moveTo>
                  <a:pt x="123" y="14"/>
                </a:moveTo>
                <a:lnTo>
                  <a:pt x="191" y="48"/>
                </a:lnTo>
                <a:moveTo>
                  <a:pt x="219" y="189"/>
                </a:moveTo>
                <a:lnTo>
                  <a:pt x="219" y="175"/>
                </a:lnTo>
                <a:lnTo>
                  <a:pt x="191" y="175"/>
                </a:lnTo>
                <a:lnTo>
                  <a:pt x="191" y="202"/>
                </a:lnTo>
                <a:lnTo>
                  <a:pt x="219" y="202"/>
                </a:lnTo>
                <a:lnTo>
                  <a:pt x="219" y="189"/>
                </a:lnTo>
                <a:moveTo>
                  <a:pt x="123" y="220"/>
                </a:moveTo>
                <a:lnTo>
                  <a:pt x="123" y="205"/>
                </a:lnTo>
                <a:lnTo>
                  <a:pt x="95" y="205"/>
                </a:lnTo>
                <a:lnTo>
                  <a:pt x="95" y="233"/>
                </a:lnTo>
                <a:lnTo>
                  <a:pt x="123" y="233"/>
                </a:lnTo>
                <a:lnTo>
                  <a:pt x="123" y="220"/>
                </a:lnTo>
                <a:moveTo>
                  <a:pt x="27" y="189"/>
                </a:moveTo>
                <a:lnTo>
                  <a:pt x="27" y="175"/>
                </a:lnTo>
                <a:lnTo>
                  <a:pt x="0" y="175"/>
                </a:lnTo>
                <a:lnTo>
                  <a:pt x="0" y="202"/>
                </a:lnTo>
                <a:lnTo>
                  <a:pt x="27" y="202"/>
                </a:lnTo>
                <a:lnTo>
                  <a:pt x="27" y="189"/>
                </a:lnTo>
                <a:moveTo>
                  <a:pt x="27" y="63"/>
                </a:moveTo>
                <a:lnTo>
                  <a:pt x="27" y="48"/>
                </a:lnTo>
                <a:lnTo>
                  <a:pt x="0" y="48"/>
                </a:lnTo>
                <a:lnTo>
                  <a:pt x="0" y="76"/>
                </a:lnTo>
                <a:lnTo>
                  <a:pt x="27" y="76"/>
                </a:lnTo>
                <a:lnTo>
                  <a:pt x="27" y="63"/>
                </a:lnTo>
                <a:moveTo>
                  <a:pt x="123" y="93"/>
                </a:moveTo>
                <a:lnTo>
                  <a:pt x="123" y="79"/>
                </a:lnTo>
                <a:lnTo>
                  <a:pt x="95" y="79"/>
                </a:lnTo>
                <a:lnTo>
                  <a:pt x="95" y="107"/>
                </a:lnTo>
                <a:lnTo>
                  <a:pt x="123" y="107"/>
                </a:lnTo>
                <a:lnTo>
                  <a:pt x="123" y="93"/>
                </a:lnTo>
                <a:moveTo>
                  <a:pt x="123" y="14"/>
                </a:moveTo>
                <a:lnTo>
                  <a:pt x="123" y="0"/>
                </a:lnTo>
                <a:lnTo>
                  <a:pt x="95" y="0"/>
                </a:lnTo>
                <a:lnTo>
                  <a:pt x="95" y="29"/>
                </a:lnTo>
                <a:lnTo>
                  <a:pt x="123" y="29"/>
                </a:lnTo>
                <a:lnTo>
                  <a:pt x="123" y="14"/>
                </a:lnTo>
                <a:moveTo>
                  <a:pt x="219" y="63"/>
                </a:moveTo>
                <a:lnTo>
                  <a:pt x="219" y="48"/>
                </a:lnTo>
                <a:lnTo>
                  <a:pt x="191" y="48"/>
                </a:lnTo>
                <a:lnTo>
                  <a:pt x="191" y="76"/>
                </a:lnTo>
                <a:lnTo>
                  <a:pt x="219" y="76"/>
                </a:lnTo>
                <a:lnTo>
                  <a:pt x="219" y="63"/>
                </a:lnTo>
                <a:moveTo>
                  <a:pt x="123" y="94"/>
                </a:moveTo>
                <a:lnTo>
                  <a:pt x="191" y="63"/>
                </a:lnTo>
                <a:moveTo>
                  <a:pt x="205" y="76"/>
                </a:moveTo>
                <a:lnTo>
                  <a:pt x="205" y="175"/>
                </a:lnTo>
                <a:moveTo>
                  <a:pt x="109" y="107"/>
                </a:moveTo>
                <a:lnTo>
                  <a:pt x="109" y="205"/>
                </a:lnTo>
                <a:moveTo>
                  <a:pt x="13" y="76"/>
                </a:moveTo>
                <a:lnTo>
                  <a:pt x="13" y="175"/>
                </a:lnTo>
                <a:moveTo>
                  <a:pt x="27" y="63"/>
                </a:moveTo>
                <a:lnTo>
                  <a:pt x="95" y="94"/>
                </a:lnTo>
                <a:moveTo>
                  <a:pt x="123" y="220"/>
                </a:moveTo>
                <a:lnTo>
                  <a:pt x="191" y="189"/>
                </a:lnTo>
                <a:moveTo>
                  <a:pt x="95" y="220"/>
                </a:moveTo>
                <a:lnTo>
                  <a:pt x="27" y="189"/>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42989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anim calcmode="lin" valueType="num">
                                      <p:cBhvr>
                                        <p:cTn id="42" dur="500" fill="hold"/>
                                        <p:tgtEl>
                                          <p:spTgt spid="11"/>
                                        </p:tgtEl>
                                        <p:attrNameLst>
                                          <p:attrName>ppt_x</p:attrName>
                                        </p:attrNameLst>
                                      </p:cBhvr>
                                      <p:tavLst>
                                        <p:tav tm="0">
                                          <p:val>
                                            <p:strVal val="#ppt_x"/>
                                          </p:val>
                                        </p:tav>
                                        <p:tav tm="100000">
                                          <p:val>
                                            <p:strVal val="#ppt_x"/>
                                          </p:val>
                                        </p:tav>
                                      </p:tavLst>
                                    </p:anim>
                                    <p:anim calcmode="lin" valueType="num">
                                      <p:cBhvr>
                                        <p:cTn id="43" dur="5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anim calcmode="lin" valueType="num">
                                      <p:cBhvr>
                                        <p:cTn id="52" dur="500" fill="hold"/>
                                        <p:tgtEl>
                                          <p:spTgt spid="23"/>
                                        </p:tgtEl>
                                        <p:attrNameLst>
                                          <p:attrName>ppt_x</p:attrName>
                                        </p:attrNameLst>
                                      </p:cBhvr>
                                      <p:tavLst>
                                        <p:tav tm="0">
                                          <p:val>
                                            <p:strVal val="#ppt_x"/>
                                          </p:val>
                                        </p:tav>
                                        <p:tav tm="100000">
                                          <p:val>
                                            <p:strVal val="#ppt_x"/>
                                          </p:val>
                                        </p:tav>
                                      </p:tavLst>
                                    </p:anim>
                                    <p:anim calcmode="lin" valueType="num">
                                      <p:cBhvr>
                                        <p:cTn id="5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anim calcmode="lin" valueType="num">
                                      <p:cBhvr>
                                        <p:cTn id="59" dur="500" fill="hold"/>
                                        <p:tgtEl>
                                          <p:spTgt spid="12"/>
                                        </p:tgtEl>
                                        <p:attrNameLst>
                                          <p:attrName>ppt_x</p:attrName>
                                        </p:attrNameLst>
                                      </p:cBhvr>
                                      <p:tavLst>
                                        <p:tav tm="0">
                                          <p:val>
                                            <p:strVal val="#ppt_x"/>
                                          </p:val>
                                        </p:tav>
                                        <p:tav tm="100000">
                                          <p:val>
                                            <p:strVal val="#ppt_x"/>
                                          </p:val>
                                        </p:tav>
                                      </p:tavLst>
                                    </p:anim>
                                    <p:anim calcmode="lin" valueType="num">
                                      <p:cBhvr>
                                        <p:cTn id="60" dur="500" fill="hold"/>
                                        <p:tgtEl>
                                          <p:spTgt spid="1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anim calcmode="lin" valueType="num">
                                      <p:cBhvr>
                                        <p:cTn id="69" dur="500" fill="hold"/>
                                        <p:tgtEl>
                                          <p:spTgt spid="24"/>
                                        </p:tgtEl>
                                        <p:attrNameLst>
                                          <p:attrName>ppt_x</p:attrName>
                                        </p:attrNameLst>
                                      </p:cBhvr>
                                      <p:tavLst>
                                        <p:tav tm="0">
                                          <p:val>
                                            <p:strVal val="#ppt_x"/>
                                          </p:val>
                                        </p:tav>
                                        <p:tav tm="100000">
                                          <p:val>
                                            <p:strVal val="#ppt_x"/>
                                          </p:val>
                                        </p:tav>
                                      </p:tavLst>
                                    </p:anim>
                                    <p:anim calcmode="lin" valueType="num">
                                      <p:cBhvr>
                                        <p:cTn id="7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3" grpId="0"/>
      <p:bldP spid="18" grpId="0"/>
      <p:bldP spid="19" grpId="0"/>
      <p:bldP spid="20" grpId="0"/>
      <p:bldP spid="21" grpId="0" animBg="1"/>
      <p:bldP spid="22" grpId="0" animBg="1"/>
      <p:bldP spid="23" grpId="0" animBg="1"/>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Making Adaptive Cards</a:t>
            </a:r>
          </a:p>
        </p:txBody>
      </p:sp>
      <p:sp>
        <p:nvSpPr>
          <p:cNvPr id="5" name="Text Placeholder 4"/>
          <p:cNvSpPr>
            <a:spLocks noGrp="1"/>
          </p:cNvSpPr>
          <p:nvPr>
            <p:ph type="body" sz="quarter" idx="10"/>
          </p:nvPr>
        </p:nvSpPr>
        <p:spPr>
          <a:xfrm>
            <a:off x="269239" y="1197322"/>
            <a:ext cx="11653522" cy="5075236"/>
          </a:xfrm>
        </p:spPr>
        <p:txBody>
          <a:bodyPr/>
          <a:lstStyle/>
          <a:p>
            <a:r>
              <a:rPr lang="en-US" sz="1400" dirty="0" err="1">
                <a:solidFill>
                  <a:srgbClr val="2B91AF"/>
                </a:solidFill>
              </a:rPr>
              <a:t>var</a:t>
            </a:r>
            <a:r>
              <a:rPr lang="en-US" sz="1400" dirty="0">
                <a:solidFill>
                  <a:srgbClr val="000000"/>
                </a:solidFill>
              </a:rPr>
              <a:t> card = </a:t>
            </a:r>
            <a:r>
              <a:rPr lang="en-US" sz="1400" dirty="0">
                <a:solidFill>
                  <a:srgbClr val="0000FF"/>
                </a:solidFill>
              </a:rPr>
              <a:t>new</a:t>
            </a:r>
            <a:r>
              <a:rPr lang="en-US" sz="1400" dirty="0">
                <a:solidFill>
                  <a:srgbClr val="000000"/>
                </a:solidFill>
              </a:rPr>
              <a:t> </a:t>
            </a:r>
            <a:r>
              <a:rPr lang="en-US" sz="1400" dirty="0" err="1">
                <a:solidFill>
                  <a:srgbClr val="2B91AF"/>
                </a:solidFill>
              </a:rPr>
              <a:t>AdaptiveCard</a:t>
            </a:r>
            <a:r>
              <a:rPr lang="en-US" sz="1400" dirty="0">
                <a:solidFill>
                  <a:srgbClr val="000000"/>
                </a:solidFill>
              </a:rPr>
              <a:t>();</a:t>
            </a:r>
          </a:p>
          <a:p>
            <a:endParaRPr lang="en-US" sz="1400" dirty="0">
              <a:solidFill>
                <a:srgbClr val="000000"/>
              </a:solidFill>
            </a:endParaRPr>
          </a:p>
          <a:p>
            <a:r>
              <a:rPr lang="en-US" sz="1400" dirty="0">
                <a:solidFill>
                  <a:srgbClr val="008000"/>
                </a:solidFill>
              </a:rPr>
              <a:t>// Specify speech for the card.</a:t>
            </a:r>
            <a:endParaRPr lang="en-US" sz="1400" dirty="0">
              <a:solidFill>
                <a:srgbClr val="000000"/>
              </a:solidFill>
            </a:endParaRPr>
          </a:p>
          <a:p>
            <a:r>
              <a:rPr lang="en-US" sz="1400" dirty="0" err="1">
                <a:solidFill>
                  <a:srgbClr val="000000"/>
                </a:solidFill>
              </a:rPr>
              <a:t>card.Speak</a:t>
            </a:r>
            <a:r>
              <a:rPr lang="en-US" sz="1400" dirty="0">
                <a:solidFill>
                  <a:srgbClr val="000000"/>
                </a:solidFill>
              </a:rPr>
              <a:t> = </a:t>
            </a:r>
            <a:r>
              <a:rPr lang="en-US" sz="1400" dirty="0">
                <a:solidFill>
                  <a:srgbClr val="A31515"/>
                </a:solidFill>
              </a:rPr>
              <a:t>"&lt;s&gt;Your  meeting about </a:t>
            </a:r>
            <a:r>
              <a:rPr lang="en-US" sz="1400" dirty="0">
                <a:solidFill>
                  <a:srgbClr val="FF007F"/>
                </a:solidFill>
              </a:rPr>
              <a:t>\"</a:t>
            </a:r>
            <a:r>
              <a:rPr lang="en-US" sz="1400" dirty="0">
                <a:solidFill>
                  <a:srgbClr val="A31515"/>
                </a:solidFill>
              </a:rPr>
              <a:t>Adaptive Card design session</a:t>
            </a:r>
            <a:r>
              <a:rPr lang="en-US" sz="1400" dirty="0">
                <a:solidFill>
                  <a:srgbClr val="FF007F"/>
                </a:solidFill>
              </a:rPr>
              <a:t>\"</a:t>
            </a:r>
            <a:r>
              <a:rPr lang="en-US" sz="1400" dirty="0">
                <a:solidFill>
                  <a:srgbClr val="A31515"/>
                </a:solidFill>
              </a:rPr>
              <a:t>&lt;break strength='weak'/&gt; is starting at 12:30pm&lt;/s&gt;&lt;s&gt;Do you want to review docs?&lt;/s&gt;"</a:t>
            </a:r>
            <a:r>
              <a:rPr lang="en-US" sz="1400" dirty="0">
                <a:solidFill>
                  <a:srgbClr val="000000"/>
                </a:solidFill>
              </a:rPr>
              <a:t>;</a:t>
            </a:r>
          </a:p>
          <a:p>
            <a:endParaRPr lang="en-US" sz="1400" dirty="0">
              <a:solidFill>
                <a:srgbClr val="000000"/>
              </a:solidFill>
            </a:endParaRPr>
          </a:p>
          <a:p>
            <a:r>
              <a:rPr lang="en-US" sz="1400" dirty="0">
                <a:solidFill>
                  <a:srgbClr val="008000"/>
                </a:solidFill>
              </a:rPr>
              <a:t>// Add text to the card.</a:t>
            </a:r>
            <a:endParaRPr lang="en-US" sz="1400" dirty="0">
              <a:solidFill>
                <a:srgbClr val="000000"/>
              </a:solidFill>
            </a:endParaRPr>
          </a:p>
          <a:p>
            <a:r>
              <a:rPr lang="en-US" sz="1400" dirty="0" err="1">
                <a:solidFill>
                  <a:srgbClr val="000000"/>
                </a:solidFill>
              </a:rPr>
              <a:t>card.Body.Add</a:t>
            </a:r>
            <a:r>
              <a:rPr lang="en-US" sz="1400" dirty="0">
                <a:solidFill>
                  <a:srgbClr val="000000"/>
                </a:solidFill>
              </a:rPr>
              <a:t>(</a:t>
            </a:r>
            <a:r>
              <a:rPr lang="en-US" sz="1400" dirty="0">
                <a:solidFill>
                  <a:srgbClr val="0000FF"/>
                </a:solidFill>
              </a:rPr>
              <a:t>new</a:t>
            </a:r>
            <a:r>
              <a:rPr lang="en-US" sz="1400" dirty="0">
                <a:solidFill>
                  <a:srgbClr val="000000"/>
                </a:solidFill>
              </a:rPr>
              <a:t> </a:t>
            </a:r>
            <a:r>
              <a:rPr lang="en-US" sz="1400" dirty="0" err="1">
                <a:solidFill>
                  <a:srgbClr val="2B91AF"/>
                </a:solidFill>
              </a:rPr>
              <a:t>TextBlock</a:t>
            </a:r>
            <a:r>
              <a:rPr lang="en-US" sz="1400" dirty="0">
                <a:solidFill>
                  <a:srgbClr val="000000"/>
                </a:solidFill>
              </a:rPr>
              <a:t>()</a:t>
            </a:r>
          </a:p>
          <a:p>
            <a:r>
              <a:rPr lang="en-US" sz="1400" dirty="0">
                <a:solidFill>
                  <a:srgbClr val="000000"/>
                </a:solidFill>
              </a:rPr>
              <a:t>{</a:t>
            </a:r>
          </a:p>
          <a:p>
            <a:r>
              <a:rPr lang="en-US" sz="1400" dirty="0">
                <a:solidFill>
                  <a:srgbClr val="000000"/>
                </a:solidFill>
              </a:rPr>
              <a:t>    Text = </a:t>
            </a:r>
            <a:r>
              <a:rPr lang="en-US" sz="1400" dirty="0">
                <a:solidFill>
                  <a:srgbClr val="A31515"/>
                </a:solidFill>
              </a:rPr>
              <a:t>"Adaptive Card design session"</a:t>
            </a:r>
            <a:r>
              <a:rPr lang="en-US" sz="1400" dirty="0">
                <a:solidFill>
                  <a:srgbClr val="000000"/>
                </a:solidFill>
              </a:rPr>
              <a:t>,</a:t>
            </a:r>
          </a:p>
          <a:p>
            <a:r>
              <a:rPr lang="en-US" sz="1400" dirty="0">
                <a:solidFill>
                  <a:srgbClr val="000000"/>
                </a:solidFill>
              </a:rPr>
              <a:t>    Size = </a:t>
            </a:r>
            <a:r>
              <a:rPr lang="en-US" sz="1400" dirty="0" err="1">
                <a:solidFill>
                  <a:srgbClr val="2B91AF"/>
                </a:solidFill>
              </a:rPr>
              <a:t>TextSize</a:t>
            </a:r>
            <a:r>
              <a:rPr lang="en-US" sz="1400" dirty="0" err="1">
                <a:solidFill>
                  <a:srgbClr val="000000"/>
                </a:solidFill>
              </a:rPr>
              <a:t>.Large</a:t>
            </a:r>
            <a:r>
              <a:rPr lang="en-US" sz="1400" dirty="0">
                <a:solidFill>
                  <a:srgbClr val="000000"/>
                </a:solidFill>
              </a:rPr>
              <a:t>,</a:t>
            </a:r>
          </a:p>
          <a:p>
            <a:r>
              <a:rPr lang="en-US" sz="1400" dirty="0">
                <a:solidFill>
                  <a:srgbClr val="000000"/>
                </a:solidFill>
              </a:rPr>
              <a:t>    Weight = </a:t>
            </a:r>
            <a:r>
              <a:rPr lang="en-US" sz="1400" dirty="0" err="1">
                <a:solidFill>
                  <a:srgbClr val="2B91AF"/>
                </a:solidFill>
              </a:rPr>
              <a:t>TextWeight</a:t>
            </a:r>
            <a:r>
              <a:rPr lang="en-US" sz="1400" dirty="0" err="1">
                <a:solidFill>
                  <a:srgbClr val="000000"/>
                </a:solidFill>
              </a:rPr>
              <a:t>.Bolder</a:t>
            </a:r>
            <a:endParaRPr lang="en-US" sz="1400" dirty="0">
              <a:solidFill>
                <a:srgbClr val="000000"/>
              </a:solidFill>
            </a:endParaRPr>
          </a:p>
          <a:p>
            <a:r>
              <a:rPr lang="en-US" sz="1400" dirty="0">
                <a:solidFill>
                  <a:srgbClr val="000000"/>
                </a:solidFill>
              </a:rPr>
              <a:t>}); </a:t>
            </a:r>
          </a:p>
          <a:p>
            <a:endParaRPr lang="en-US" sz="1400" dirty="0">
              <a:solidFill>
                <a:srgbClr val="008000"/>
              </a:solidFill>
            </a:endParaRPr>
          </a:p>
          <a:p>
            <a:r>
              <a:rPr lang="en-US" sz="1400" dirty="0">
                <a:solidFill>
                  <a:srgbClr val="008000"/>
                </a:solidFill>
              </a:rPr>
              <a:t>// Add an action (button)</a:t>
            </a:r>
            <a:endParaRPr lang="en-US" sz="1400" dirty="0">
              <a:solidFill>
                <a:srgbClr val="000000"/>
              </a:solidFill>
            </a:endParaRPr>
          </a:p>
          <a:p>
            <a:r>
              <a:rPr lang="en-US" sz="1400" dirty="0" err="1">
                <a:solidFill>
                  <a:srgbClr val="000000"/>
                </a:solidFill>
              </a:rPr>
              <a:t>card.Actions.Add</a:t>
            </a:r>
            <a:r>
              <a:rPr lang="en-US" sz="1400" dirty="0">
                <a:solidFill>
                  <a:srgbClr val="000000"/>
                </a:solidFill>
              </a:rPr>
              <a:t>(</a:t>
            </a:r>
            <a:r>
              <a:rPr lang="en-US" sz="1400" dirty="0">
                <a:solidFill>
                  <a:srgbClr val="0000FF"/>
                </a:solidFill>
              </a:rPr>
              <a:t>new</a:t>
            </a:r>
            <a:r>
              <a:rPr lang="en-US" sz="1400" dirty="0">
                <a:solidFill>
                  <a:srgbClr val="000000"/>
                </a:solidFill>
              </a:rPr>
              <a:t> </a:t>
            </a:r>
            <a:r>
              <a:rPr lang="en-US" sz="1400" dirty="0" err="1">
                <a:solidFill>
                  <a:srgbClr val="2B91AF"/>
                </a:solidFill>
              </a:rPr>
              <a:t>HttpAction</a:t>
            </a:r>
            <a:r>
              <a:rPr lang="en-US" sz="1400" dirty="0">
                <a:solidFill>
                  <a:srgbClr val="000000"/>
                </a:solidFill>
              </a:rPr>
              <a:t>()</a:t>
            </a:r>
          </a:p>
          <a:p>
            <a:r>
              <a:rPr lang="en-US" sz="1400" dirty="0">
                <a:solidFill>
                  <a:srgbClr val="000000"/>
                </a:solidFill>
              </a:rPr>
              <a:t>{</a:t>
            </a:r>
          </a:p>
          <a:p>
            <a:r>
              <a:rPr lang="en-US" sz="1400" dirty="0">
                <a:solidFill>
                  <a:srgbClr val="000000"/>
                </a:solidFill>
              </a:rPr>
              <a:t>    </a:t>
            </a:r>
            <a:r>
              <a:rPr lang="en-US" sz="1400" dirty="0" err="1">
                <a:solidFill>
                  <a:srgbClr val="000000"/>
                </a:solidFill>
              </a:rPr>
              <a:t>Url</a:t>
            </a:r>
            <a:r>
              <a:rPr lang="en-US" sz="1400" dirty="0">
                <a:solidFill>
                  <a:srgbClr val="000000"/>
                </a:solidFill>
              </a:rPr>
              <a:t> = </a:t>
            </a:r>
            <a:r>
              <a:rPr lang="en-US" sz="1400" dirty="0">
                <a:solidFill>
                  <a:srgbClr val="A31515"/>
                </a:solidFill>
              </a:rPr>
              <a:t>"http://foo.com/documents/194766162"</a:t>
            </a:r>
            <a:r>
              <a:rPr lang="en-US" sz="1400" dirty="0">
                <a:solidFill>
                  <a:srgbClr val="000000"/>
                </a:solidFill>
              </a:rPr>
              <a:t>,</a:t>
            </a:r>
          </a:p>
          <a:p>
            <a:r>
              <a:rPr lang="en-US" sz="1400" dirty="0">
                <a:solidFill>
                  <a:srgbClr val="000000"/>
                </a:solidFill>
              </a:rPr>
              <a:t>    Title = </a:t>
            </a:r>
            <a:r>
              <a:rPr lang="en-US" sz="1400" dirty="0">
                <a:solidFill>
                  <a:srgbClr val="A31515"/>
                </a:solidFill>
              </a:rPr>
              <a:t>“Show me docs"</a:t>
            </a:r>
            <a:endParaRPr lang="en-US" sz="1400" dirty="0">
              <a:solidFill>
                <a:srgbClr val="000000"/>
              </a:solidFill>
            </a:endParaRPr>
          </a:p>
          <a:p>
            <a:r>
              <a:rPr lang="en-US" sz="1400" dirty="0">
                <a:solidFill>
                  <a:srgbClr val="000000"/>
                </a:solidFill>
              </a:rPr>
              <a:t>});</a:t>
            </a:r>
          </a:p>
          <a:p>
            <a:endParaRPr lang="en-US" sz="1400" dirty="0"/>
          </a:p>
        </p:txBody>
      </p:sp>
    </p:spTree>
    <p:extLst>
      <p:ext uri="{BB962C8B-B14F-4D97-AF65-F5344CB8AC3E}">
        <p14:creationId xmlns:p14="http://schemas.microsoft.com/office/powerpoint/2010/main" val="3576724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0" end="10"/>
                                            </p:txEl>
                                          </p:spTgt>
                                        </p:tgtEl>
                                        <p:attrNameLst>
                                          <p:attrName>style.visibility</p:attrName>
                                        </p:attrNameLst>
                                      </p:cBhvr>
                                      <p:to>
                                        <p:strVal val="visible"/>
                                      </p:to>
                                    </p:set>
                                    <p:animEffect transition="in" filter="fade">
                                      <p:cBhvr>
                                        <p:cTn id="30" dur="500"/>
                                        <p:tgtEl>
                                          <p:spTgt spid="5">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animEffect transition="in" filter="fade">
                                      <p:cBhvr>
                                        <p:cTn id="33" dur="500"/>
                                        <p:tgtEl>
                                          <p:spTgt spid="5">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13" end="13"/>
                                            </p:txEl>
                                          </p:spTgt>
                                        </p:tgtEl>
                                        <p:attrNameLst>
                                          <p:attrName>style.visibility</p:attrName>
                                        </p:attrNameLst>
                                      </p:cBhvr>
                                      <p:to>
                                        <p:strVal val="visible"/>
                                      </p:to>
                                    </p:set>
                                    <p:animEffect transition="in" filter="fade">
                                      <p:cBhvr>
                                        <p:cTn id="38" dur="500"/>
                                        <p:tgtEl>
                                          <p:spTgt spid="5">
                                            <p:txEl>
                                              <p:pRg st="13" end="1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animEffect transition="in" filter="fade">
                                      <p:cBhvr>
                                        <p:cTn id="41" dur="500"/>
                                        <p:tgtEl>
                                          <p:spTgt spid="5">
                                            <p:txEl>
                                              <p:pRg st="14" end="1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5" end="15"/>
                                            </p:txEl>
                                          </p:spTgt>
                                        </p:tgtEl>
                                        <p:attrNameLst>
                                          <p:attrName>style.visibility</p:attrName>
                                        </p:attrNameLst>
                                      </p:cBhvr>
                                      <p:to>
                                        <p:strVal val="visible"/>
                                      </p:to>
                                    </p:set>
                                    <p:animEffect transition="in" filter="fade">
                                      <p:cBhvr>
                                        <p:cTn id="44" dur="500"/>
                                        <p:tgtEl>
                                          <p:spTgt spid="5">
                                            <p:txEl>
                                              <p:pRg st="15" end="1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animEffect transition="in" filter="fade">
                                      <p:cBhvr>
                                        <p:cTn id="47" dur="500"/>
                                        <p:tgtEl>
                                          <p:spTgt spid="5">
                                            <p:txEl>
                                              <p:pRg st="16" end="1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7" end="17"/>
                                            </p:txEl>
                                          </p:spTgt>
                                        </p:tgtEl>
                                        <p:attrNameLst>
                                          <p:attrName>style.visibility</p:attrName>
                                        </p:attrNameLst>
                                      </p:cBhvr>
                                      <p:to>
                                        <p:strVal val="visible"/>
                                      </p:to>
                                    </p:set>
                                    <p:animEffect transition="in" filter="fade">
                                      <p:cBhvr>
                                        <p:cTn id="50" dur="500"/>
                                        <p:tgtEl>
                                          <p:spTgt spid="5">
                                            <p:txEl>
                                              <p:pRg st="17" end="1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8" end="18"/>
                                            </p:txEl>
                                          </p:spTgt>
                                        </p:tgtEl>
                                        <p:attrNameLst>
                                          <p:attrName>style.visibility</p:attrName>
                                        </p:attrNameLst>
                                      </p:cBhvr>
                                      <p:to>
                                        <p:strVal val="visible"/>
                                      </p:to>
                                    </p:set>
                                    <p:animEffect transition="in" filter="fade">
                                      <p:cBhvr>
                                        <p:cTn id="53"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Making Adaptive Cards</a:t>
            </a:r>
          </a:p>
        </p:txBody>
      </p:sp>
      <p:sp>
        <p:nvSpPr>
          <p:cNvPr id="5" name="Text Placeholder 4"/>
          <p:cNvSpPr>
            <a:spLocks noGrp="1"/>
          </p:cNvSpPr>
          <p:nvPr>
            <p:ph type="body" sz="quarter" idx="10"/>
          </p:nvPr>
        </p:nvSpPr>
        <p:spPr>
          <a:xfrm>
            <a:off x="269239" y="1197322"/>
            <a:ext cx="11653522" cy="3696397"/>
          </a:xfrm>
        </p:spPr>
        <p:txBody>
          <a:bodyPr/>
          <a:lstStyle/>
          <a:p>
            <a:r>
              <a:rPr lang="en-US" sz="1400" dirty="0" err="1">
                <a:solidFill>
                  <a:srgbClr val="2B91AF"/>
                </a:solidFill>
              </a:rPr>
              <a:t>var</a:t>
            </a:r>
            <a:r>
              <a:rPr lang="en-US" sz="1400" dirty="0">
                <a:solidFill>
                  <a:srgbClr val="2B91AF"/>
                </a:solidFill>
              </a:rPr>
              <a:t> </a:t>
            </a:r>
            <a:r>
              <a:rPr lang="en-US" sz="1400" dirty="0" err="1">
                <a:solidFill>
                  <a:srgbClr val="000000"/>
                </a:solidFill>
              </a:rPr>
              <a:t>replyToConversation</a:t>
            </a:r>
            <a:r>
              <a:rPr lang="en-US" sz="1400" dirty="0">
                <a:solidFill>
                  <a:srgbClr val="000000"/>
                </a:solidFill>
              </a:rPr>
              <a:t> = </a:t>
            </a:r>
            <a:r>
              <a:rPr lang="en-US" sz="1400" dirty="0" err="1">
                <a:solidFill>
                  <a:srgbClr val="000000"/>
                </a:solidFill>
              </a:rPr>
              <a:t>activity.CreateReply</a:t>
            </a:r>
            <a:r>
              <a:rPr lang="en-US" sz="1400" dirty="0">
                <a:solidFill>
                  <a:srgbClr val="000000"/>
                </a:solidFill>
              </a:rPr>
              <a:t>(</a:t>
            </a:r>
            <a:r>
              <a:rPr lang="en-US" sz="1400" dirty="0">
                <a:solidFill>
                  <a:srgbClr val="A31515"/>
                </a:solidFill>
              </a:rPr>
              <a:t>"Should go to conversation"</a:t>
            </a:r>
            <a:r>
              <a:rPr lang="en-US" sz="1400" dirty="0">
                <a:solidFill>
                  <a:srgbClr val="000000"/>
                </a:solidFill>
              </a:rPr>
              <a:t>);</a:t>
            </a:r>
          </a:p>
          <a:p>
            <a:r>
              <a:rPr lang="en-US" sz="1400" dirty="0" err="1">
                <a:solidFill>
                  <a:srgbClr val="000000"/>
                </a:solidFill>
              </a:rPr>
              <a:t>replyToConversation.Attachments</a:t>
            </a:r>
            <a:r>
              <a:rPr lang="en-US" sz="1400" dirty="0">
                <a:solidFill>
                  <a:srgbClr val="000000"/>
                </a:solidFill>
              </a:rPr>
              <a:t> = </a:t>
            </a:r>
            <a:r>
              <a:rPr lang="en-US" sz="1400" dirty="0">
                <a:solidFill>
                  <a:srgbClr val="0000FF"/>
                </a:solidFill>
              </a:rPr>
              <a:t>new</a:t>
            </a:r>
            <a:r>
              <a:rPr lang="en-US" sz="1400" dirty="0">
                <a:solidFill>
                  <a:srgbClr val="000000"/>
                </a:solidFill>
              </a:rPr>
              <a:t> </a:t>
            </a:r>
            <a:r>
              <a:rPr lang="en-US" sz="1400" dirty="0">
                <a:solidFill>
                  <a:srgbClr val="2B91AF"/>
                </a:solidFill>
              </a:rPr>
              <a:t>List</a:t>
            </a:r>
            <a:r>
              <a:rPr lang="en-US" sz="1400" dirty="0">
                <a:solidFill>
                  <a:srgbClr val="000000"/>
                </a:solidFill>
              </a:rPr>
              <a:t>&lt;</a:t>
            </a:r>
            <a:r>
              <a:rPr lang="en-US" sz="1400" dirty="0">
                <a:solidFill>
                  <a:srgbClr val="2B91AF"/>
                </a:solidFill>
              </a:rPr>
              <a:t>Attachment</a:t>
            </a:r>
            <a:r>
              <a:rPr lang="en-US" sz="1400" dirty="0">
                <a:solidFill>
                  <a:srgbClr val="000000"/>
                </a:solidFill>
              </a:rPr>
              <a:t>&gt;();</a:t>
            </a:r>
          </a:p>
          <a:p>
            <a:endParaRPr lang="en-US" sz="1400" dirty="0">
              <a:solidFill>
                <a:srgbClr val="008000"/>
              </a:solidFill>
            </a:endParaRPr>
          </a:p>
          <a:p>
            <a:r>
              <a:rPr lang="en-US" sz="1400" dirty="0">
                <a:solidFill>
                  <a:srgbClr val="008000"/>
                </a:solidFill>
              </a:rPr>
              <a:t>// Create the attachment with the card</a:t>
            </a:r>
            <a:endParaRPr lang="en-US" sz="1400" dirty="0">
              <a:solidFill>
                <a:srgbClr val="000000"/>
              </a:solidFill>
            </a:endParaRPr>
          </a:p>
          <a:p>
            <a:r>
              <a:rPr lang="en-US" sz="1400" dirty="0">
                <a:solidFill>
                  <a:srgbClr val="2B91AF"/>
                </a:solidFill>
              </a:rPr>
              <a:t>Attachment</a:t>
            </a:r>
            <a:r>
              <a:rPr lang="en-US" sz="1400" dirty="0">
                <a:solidFill>
                  <a:srgbClr val="000000"/>
                </a:solidFill>
              </a:rPr>
              <a:t> </a:t>
            </a:r>
            <a:r>
              <a:rPr lang="en-US" sz="1400" dirty="0" err="1">
                <a:solidFill>
                  <a:srgbClr val="000000"/>
                </a:solidFill>
              </a:rPr>
              <a:t>attachment</a:t>
            </a:r>
            <a:r>
              <a:rPr lang="en-US" sz="1400" dirty="0">
                <a:solidFill>
                  <a:srgbClr val="000000"/>
                </a:solidFill>
              </a:rPr>
              <a:t> = </a:t>
            </a:r>
            <a:r>
              <a:rPr lang="en-US" sz="1400" dirty="0">
                <a:solidFill>
                  <a:srgbClr val="0000FF"/>
                </a:solidFill>
              </a:rPr>
              <a:t>new</a:t>
            </a:r>
            <a:r>
              <a:rPr lang="en-US" sz="1400" dirty="0">
                <a:solidFill>
                  <a:srgbClr val="000000"/>
                </a:solidFill>
              </a:rPr>
              <a:t> </a:t>
            </a:r>
            <a:r>
              <a:rPr lang="en-US" sz="1400" dirty="0">
                <a:solidFill>
                  <a:srgbClr val="2B91AF"/>
                </a:solidFill>
              </a:rPr>
              <a:t>Attachment</a:t>
            </a:r>
            <a:r>
              <a:rPr lang="en-US" sz="1400" dirty="0">
                <a:solidFill>
                  <a:srgbClr val="000000"/>
                </a:solidFill>
              </a:rPr>
              <a:t>()</a:t>
            </a:r>
          </a:p>
          <a:p>
            <a:r>
              <a:rPr lang="en-US" sz="1400" dirty="0">
                <a:solidFill>
                  <a:srgbClr val="000000"/>
                </a:solidFill>
              </a:rPr>
              <a:t>{</a:t>
            </a:r>
          </a:p>
          <a:p>
            <a:r>
              <a:rPr lang="en-US" sz="1400" dirty="0">
                <a:solidFill>
                  <a:srgbClr val="000000"/>
                </a:solidFill>
              </a:rPr>
              <a:t>    </a:t>
            </a:r>
            <a:r>
              <a:rPr lang="en-US" sz="1400" dirty="0" err="1">
                <a:solidFill>
                  <a:srgbClr val="000000"/>
                </a:solidFill>
              </a:rPr>
              <a:t>ContentType</a:t>
            </a:r>
            <a:r>
              <a:rPr lang="en-US" sz="1400" dirty="0">
                <a:solidFill>
                  <a:srgbClr val="000000"/>
                </a:solidFill>
              </a:rPr>
              <a:t> = </a:t>
            </a:r>
            <a:r>
              <a:rPr lang="en-US" sz="1400" dirty="0" err="1">
                <a:solidFill>
                  <a:srgbClr val="2B91AF"/>
                </a:solidFill>
              </a:rPr>
              <a:t>AdaptiveCard</a:t>
            </a:r>
            <a:r>
              <a:rPr lang="en-US" sz="1400" dirty="0" err="1">
                <a:solidFill>
                  <a:srgbClr val="000000"/>
                </a:solidFill>
              </a:rPr>
              <a:t>.ContentType</a:t>
            </a:r>
            <a:r>
              <a:rPr lang="en-US" sz="1400" dirty="0">
                <a:solidFill>
                  <a:srgbClr val="000000"/>
                </a:solidFill>
              </a:rPr>
              <a:t>,</a:t>
            </a:r>
          </a:p>
          <a:p>
            <a:r>
              <a:rPr lang="en-US" sz="1400" dirty="0">
                <a:solidFill>
                  <a:srgbClr val="000000"/>
                </a:solidFill>
              </a:rPr>
              <a:t>    Content = card</a:t>
            </a:r>
          </a:p>
          <a:p>
            <a:r>
              <a:rPr lang="en-US" sz="1400" dirty="0">
                <a:solidFill>
                  <a:srgbClr val="000000"/>
                </a:solidFill>
              </a:rPr>
              <a:t>};</a:t>
            </a:r>
          </a:p>
          <a:p>
            <a:endParaRPr lang="en-US" sz="1400" dirty="0">
              <a:solidFill>
                <a:srgbClr val="000000"/>
              </a:solidFill>
            </a:endParaRPr>
          </a:p>
          <a:p>
            <a:r>
              <a:rPr lang="en-US" sz="1400" dirty="0">
                <a:solidFill>
                  <a:srgbClr val="008000"/>
                </a:solidFill>
              </a:rPr>
              <a:t>// Send it</a:t>
            </a:r>
            <a:endParaRPr lang="en-US" sz="1400" dirty="0">
              <a:solidFill>
                <a:srgbClr val="000000"/>
              </a:solidFill>
            </a:endParaRPr>
          </a:p>
          <a:p>
            <a:r>
              <a:rPr lang="en-US" sz="1400" dirty="0" err="1">
                <a:solidFill>
                  <a:srgbClr val="000000"/>
                </a:solidFill>
              </a:rPr>
              <a:t>replyToConversation.Attachments.Add</a:t>
            </a:r>
            <a:r>
              <a:rPr lang="en-US" sz="1400" dirty="0">
                <a:solidFill>
                  <a:srgbClr val="000000"/>
                </a:solidFill>
              </a:rPr>
              <a:t>(attachment);</a:t>
            </a:r>
          </a:p>
          <a:p>
            <a:endParaRPr lang="en-US" sz="1400" dirty="0">
              <a:solidFill>
                <a:srgbClr val="000000"/>
              </a:solidFill>
            </a:endParaRPr>
          </a:p>
          <a:p>
            <a:r>
              <a:rPr lang="en-US" sz="1400" dirty="0">
                <a:solidFill>
                  <a:srgbClr val="0000FF"/>
                </a:solidFill>
              </a:rPr>
              <a:t>await</a:t>
            </a:r>
            <a:r>
              <a:rPr lang="en-US" sz="1400" dirty="0">
                <a:solidFill>
                  <a:srgbClr val="000000"/>
                </a:solidFill>
              </a:rPr>
              <a:t> </a:t>
            </a:r>
            <a:r>
              <a:rPr lang="en-US" sz="1400" dirty="0" err="1">
                <a:solidFill>
                  <a:srgbClr val="000000"/>
                </a:solidFill>
              </a:rPr>
              <a:t>connector.Conversations.SendToConversationAsync</a:t>
            </a:r>
            <a:r>
              <a:rPr lang="en-US" sz="1400" dirty="0">
                <a:solidFill>
                  <a:srgbClr val="000000"/>
                </a:solidFill>
              </a:rPr>
              <a:t>(</a:t>
            </a:r>
            <a:r>
              <a:rPr lang="en-US" sz="1400" dirty="0" err="1">
                <a:solidFill>
                  <a:srgbClr val="000000"/>
                </a:solidFill>
              </a:rPr>
              <a:t>replyToConversation</a:t>
            </a:r>
            <a:r>
              <a:rPr lang="en-US" sz="1400" dirty="0">
                <a:solidFill>
                  <a:srgbClr val="000000"/>
                </a:solidFill>
              </a:rPr>
              <a:t>);</a:t>
            </a:r>
          </a:p>
          <a:p>
            <a:endParaRPr lang="en-US" sz="1400" dirty="0"/>
          </a:p>
        </p:txBody>
      </p:sp>
    </p:spTree>
    <p:extLst>
      <p:ext uri="{BB962C8B-B14F-4D97-AF65-F5344CB8AC3E}">
        <p14:creationId xmlns:p14="http://schemas.microsoft.com/office/powerpoint/2010/main" val="23588167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pt-BR" dirty="0">
                <a:latin typeface="Segoe UI Light" panose="020B0502040204020203" pitchFamily="34" charset="0"/>
                <a:cs typeface="Segoe UI Light" panose="020B0502040204020203" pitchFamily="34" charset="0"/>
              </a:rPr>
              <a:t>Events and Back channel</a:t>
            </a:r>
            <a:endParaRPr lang="en-US" u="sng" dirty="0">
              <a:latin typeface="Segoe UI Light" panose="020B0502040204020203" pitchFamily="34" charset="0"/>
              <a:cs typeface="Segoe UI Light" panose="020B0502040204020203" pitchFamily="34" charset="0"/>
            </a:endParaRPr>
          </a:p>
        </p:txBody>
      </p:sp>
      <p:sp>
        <p:nvSpPr>
          <p:cNvPr id="6" name="Text Placeholder 5"/>
          <p:cNvSpPr>
            <a:spLocks noGrp="1"/>
          </p:cNvSpPr>
          <p:nvPr>
            <p:ph type="body" sz="quarter" idx="10"/>
          </p:nvPr>
        </p:nvSpPr>
        <p:spPr>
          <a:xfrm>
            <a:off x="269239" y="1189177"/>
            <a:ext cx="11653523" cy="2888227"/>
          </a:xfrm>
        </p:spPr>
        <p:txBody>
          <a:bodyPr/>
          <a:lstStyle/>
          <a:p>
            <a:r>
              <a:rPr lang="en-US" sz="2745" dirty="0"/>
              <a:t>Sometimes we need custom actions in the browser</a:t>
            </a:r>
          </a:p>
          <a:p>
            <a:r>
              <a:rPr lang="en-US" sz="2745" dirty="0"/>
              <a:t>	Browser has access to resources bot code doesn’t</a:t>
            </a:r>
          </a:p>
          <a:p>
            <a:r>
              <a:rPr lang="en-US" sz="2745" dirty="0"/>
              <a:t>	</a:t>
            </a:r>
            <a:r>
              <a:rPr lang="en-US" sz="2745" dirty="0" err="1"/>
              <a:t>Sharepoint</a:t>
            </a:r>
            <a:endParaRPr lang="en-US" sz="2745" dirty="0"/>
          </a:p>
          <a:p>
            <a:endParaRPr lang="en-US" sz="2745" dirty="0"/>
          </a:p>
          <a:p>
            <a:r>
              <a:rPr lang="en-US" sz="2745" dirty="0"/>
              <a:t>Sometimes we need custom actions in code</a:t>
            </a:r>
          </a:p>
          <a:p>
            <a:r>
              <a:rPr lang="en-US" sz="2745" dirty="0"/>
              <a:t>	Example dump all logs</a:t>
            </a:r>
          </a:p>
        </p:txBody>
      </p:sp>
    </p:spTree>
    <p:extLst>
      <p:ext uri="{BB962C8B-B14F-4D97-AF65-F5344CB8AC3E}">
        <p14:creationId xmlns:p14="http://schemas.microsoft.com/office/powerpoint/2010/main" val="38454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Client to Bot</a:t>
            </a:r>
          </a:p>
        </p:txBody>
      </p:sp>
      <p:sp>
        <p:nvSpPr>
          <p:cNvPr id="5" name="Text Placeholder 4"/>
          <p:cNvSpPr>
            <a:spLocks noGrp="1"/>
          </p:cNvSpPr>
          <p:nvPr>
            <p:ph type="body" sz="quarter" idx="10"/>
          </p:nvPr>
        </p:nvSpPr>
        <p:spPr>
          <a:xfrm>
            <a:off x="269239" y="1197322"/>
            <a:ext cx="11653522" cy="2566857"/>
          </a:xfrm>
        </p:spPr>
        <p:txBody>
          <a:bodyPr/>
          <a:lstStyle/>
          <a:p>
            <a:endParaRPr lang="en-US" sz="1800" dirty="0">
              <a:solidFill>
                <a:srgbClr val="0000FF"/>
              </a:solidFill>
            </a:endParaRPr>
          </a:p>
          <a:p>
            <a:r>
              <a:rPr lang="en-US" sz="1800" dirty="0">
                <a:solidFill>
                  <a:srgbClr val="000000"/>
                </a:solidFill>
              </a:rPr>
              <a:t> </a:t>
            </a:r>
            <a:r>
              <a:rPr lang="en-US" sz="1800" dirty="0">
                <a:solidFill>
                  <a:srgbClr val="008000"/>
                </a:solidFill>
              </a:rPr>
              <a:t>// Handle an incoming event message</a:t>
            </a:r>
            <a:endParaRPr lang="en-US" sz="1800" dirty="0">
              <a:solidFill>
                <a:srgbClr val="0000FF"/>
              </a:solidFill>
            </a:endParaRPr>
          </a:p>
          <a:p>
            <a:r>
              <a:rPr lang="en-US" sz="1800" dirty="0">
                <a:solidFill>
                  <a:srgbClr val="0000FF"/>
                </a:solidFill>
              </a:rPr>
              <a:t>if</a:t>
            </a:r>
            <a:r>
              <a:rPr lang="en-US" sz="1800" dirty="0">
                <a:solidFill>
                  <a:srgbClr val="000000"/>
                </a:solidFill>
              </a:rPr>
              <a:t> (</a:t>
            </a:r>
            <a:r>
              <a:rPr lang="en-US" sz="1800" dirty="0" err="1">
                <a:solidFill>
                  <a:srgbClr val="000000"/>
                </a:solidFill>
              </a:rPr>
              <a:t>activity.Type</a:t>
            </a:r>
            <a:r>
              <a:rPr lang="en-US" sz="1800" dirty="0">
                <a:solidFill>
                  <a:srgbClr val="000000"/>
                </a:solidFill>
              </a:rPr>
              <a:t> == </a:t>
            </a:r>
            <a:r>
              <a:rPr lang="en-US" sz="1800" dirty="0" err="1">
                <a:solidFill>
                  <a:srgbClr val="2B91AF"/>
                </a:solidFill>
              </a:rPr>
              <a:t>ActivityTypes</a:t>
            </a:r>
            <a:r>
              <a:rPr lang="en-US" sz="1800" dirty="0" err="1">
                <a:solidFill>
                  <a:srgbClr val="000000"/>
                </a:solidFill>
              </a:rPr>
              <a:t>.Event</a:t>
            </a:r>
            <a:r>
              <a:rPr lang="en-US" sz="1800" dirty="0">
                <a:solidFill>
                  <a:srgbClr val="000000"/>
                </a:solidFill>
              </a:rPr>
              <a:t> &amp;&amp; </a:t>
            </a:r>
            <a:r>
              <a:rPr lang="en-US" sz="1800" dirty="0" err="1">
                <a:solidFill>
                  <a:srgbClr val="000000"/>
                </a:solidFill>
              </a:rPr>
              <a:t>activity.Name</a:t>
            </a:r>
            <a:r>
              <a:rPr lang="en-US" sz="1800" dirty="0">
                <a:solidFill>
                  <a:srgbClr val="000000"/>
                </a:solidFill>
              </a:rPr>
              <a:t> == </a:t>
            </a:r>
            <a:r>
              <a:rPr lang="en-US" sz="1800" dirty="0">
                <a:solidFill>
                  <a:srgbClr val="A31515"/>
                </a:solidFill>
              </a:rPr>
              <a:t>"</a:t>
            </a:r>
            <a:r>
              <a:rPr lang="en-US" sz="1800" dirty="0" err="1">
                <a:solidFill>
                  <a:srgbClr val="A31515"/>
                </a:solidFill>
              </a:rPr>
              <a:t>userInfo</a:t>
            </a:r>
            <a:r>
              <a:rPr lang="en-US" sz="1800" dirty="0">
                <a:solidFill>
                  <a:srgbClr val="A31515"/>
                </a:solidFill>
              </a:rPr>
              <a:t>"</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008000"/>
                </a:solidFill>
              </a:rPr>
              <a:t>// Get the data (in this case </a:t>
            </a:r>
            <a:r>
              <a:rPr lang="en-US" sz="1800" dirty="0" err="1">
                <a:solidFill>
                  <a:srgbClr val="008000"/>
                </a:solidFill>
              </a:rPr>
              <a:t>userName</a:t>
            </a:r>
            <a:endParaRPr lang="en-US" sz="1800" dirty="0">
              <a:solidFill>
                <a:srgbClr val="000000"/>
              </a:solidFill>
            </a:endParaRPr>
          </a:p>
          <a:p>
            <a:r>
              <a:rPr lang="en-US" sz="1800" dirty="0">
                <a:solidFill>
                  <a:srgbClr val="000000"/>
                </a:solidFill>
              </a:rPr>
              <a:t>    </a:t>
            </a:r>
            <a:r>
              <a:rPr lang="en-US" sz="1800" dirty="0" err="1">
                <a:solidFill>
                  <a:srgbClr val="0000FF"/>
                </a:solidFill>
              </a:rPr>
              <a:t>var</a:t>
            </a:r>
            <a:r>
              <a:rPr lang="en-US" sz="1800" dirty="0">
                <a:solidFill>
                  <a:srgbClr val="000000"/>
                </a:solidFill>
              </a:rPr>
              <a:t> </a:t>
            </a:r>
            <a:r>
              <a:rPr lang="en-US" sz="1800" dirty="0" err="1">
                <a:solidFill>
                  <a:srgbClr val="000000"/>
                </a:solidFill>
              </a:rPr>
              <a:t>userName</a:t>
            </a:r>
            <a:r>
              <a:rPr lang="en-US" sz="1800" dirty="0">
                <a:solidFill>
                  <a:srgbClr val="000000"/>
                </a:solidFill>
              </a:rPr>
              <a:t> = </a:t>
            </a:r>
            <a:r>
              <a:rPr lang="en-US" sz="1800" dirty="0" err="1">
                <a:solidFill>
                  <a:srgbClr val="000000"/>
                </a:solidFill>
              </a:rPr>
              <a:t>activity.Value.ToString</a:t>
            </a:r>
            <a:r>
              <a:rPr lang="en-US" sz="1800" dirty="0">
                <a:solidFill>
                  <a:srgbClr val="000000"/>
                </a:solidFill>
              </a:rPr>
              <a:t>();</a:t>
            </a:r>
          </a:p>
          <a:p>
            <a:r>
              <a:rPr lang="en-US" sz="1800" dirty="0">
                <a:solidFill>
                  <a:srgbClr val="000000"/>
                </a:solidFill>
              </a:rPr>
              <a:t>    </a:t>
            </a:r>
            <a:r>
              <a:rPr lang="en-US" sz="1800" dirty="0">
                <a:solidFill>
                  <a:srgbClr val="008000"/>
                </a:solidFill>
              </a:rPr>
              <a:t>//....</a:t>
            </a:r>
            <a:endParaRPr lang="en-US" sz="1800" dirty="0">
              <a:solidFill>
                <a:srgbClr val="000000"/>
              </a:solidFill>
            </a:endParaRPr>
          </a:p>
          <a:p>
            <a:r>
              <a:rPr lang="en-US" sz="1800" dirty="0">
                <a:solidFill>
                  <a:srgbClr val="000000"/>
                </a:solidFill>
              </a:rPr>
              <a:t>}</a:t>
            </a:r>
            <a:endParaRPr lang="en-US" sz="1800" dirty="0"/>
          </a:p>
        </p:txBody>
      </p:sp>
    </p:spTree>
    <p:extLst>
      <p:ext uri="{BB962C8B-B14F-4D97-AF65-F5344CB8AC3E}">
        <p14:creationId xmlns:p14="http://schemas.microsoft.com/office/powerpoint/2010/main" val="263949789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 to Client</a:t>
            </a:r>
          </a:p>
        </p:txBody>
      </p:sp>
      <p:sp>
        <p:nvSpPr>
          <p:cNvPr id="5" name="Text Placeholder 4"/>
          <p:cNvSpPr>
            <a:spLocks noGrp="1"/>
          </p:cNvSpPr>
          <p:nvPr>
            <p:ph type="body" sz="quarter" idx="10"/>
          </p:nvPr>
        </p:nvSpPr>
        <p:spPr>
          <a:xfrm>
            <a:off x="269239" y="1197322"/>
            <a:ext cx="11653522" cy="3480953"/>
          </a:xfrm>
        </p:spPr>
        <p:txBody>
          <a:bodyPr/>
          <a:lstStyle/>
          <a:p>
            <a:r>
              <a:rPr lang="en-US" sz="1800" dirty="0">
                <a:solidFill>
                  <a:srgbClr val="0000FF"/>
                </a:solidFill>
              </a:rPr>
              <a:t>public</a:t>
            </a:r>
            <a:r>
              <a:rPr lang="en-US" sz="1800" dirty="0">
                <a:solidFill>
                  <a:srgbClr val="000000"/>
                </a:solidFill>
              </a:rPr>
              <a:t> </a:t>
            </a:r>
            <a:r>
              <a:rPr lang="en-US" sz="1800" dirty="0" err="1">
                <a:solidFill>
                  <a:srgbClr val="0000FF"/>
                </a:solidFill>
              </a:rPr>
              <a:t>async</a:t>
            </a:r>
            <a:r>
              <a:rPr lang="en-US" sz="1800" dirty="0">
                <a:solidFill>
                  <a:srgbClr val="000000"/>
                </a:solidFill>
              </a:rPr>
              <a:t> </a:t>
            </a:r>
            <a:r>
              <a:rPr lang="en-US" sz="1800" dirty="0">
                <a:solidFill>
                  <a:srgbClr val="2B91AF"/>
                </a:solidFill>
              </a:rPr>
              <a:t>Task</a:t>
            </a:r>
            <a:r>
              <a:rPr lang="en-US" sz="1800" dirty="0">
                <a:solidFill>
                  <a:srgbClr val="000000"/>
                </a:solidFill>
              </a:rPr>
              <a:t>&lt;</a:t>
            </a:r>
            <a:r>
              <a:rPr lang="en-US" sz="1800" dirty="0" err="1">
                <a:solidFill>
                  <a:srgbClr val="2B91AF"/>
                </a:solidFill>
              </a:rPr>
              <a:t>HttpResponseMessage</a:t>
            </a:r>
            <a:r>
              <a:rPr lang="en-US" sz="1800" dirty="0">
                <a:solidFill>
                  <a:srgbClr val="000000"/>
                </a:solidFill>
              </a:rPr>
              <a:t>&gt; Post([</a:t>
            </a:r>
            <a:r>
              <a:rPr lang="en-US" sz="1800" dirty="0" err="1">
                <a:solidFill>
                  <a:srgbClr val="2B91AF"/>
                </a:solidFill>
              </a:rPr>
              <a:t>FromBody</a:t>
            </a:r>
            <a:r>
              <a:rPr lang="en-US" sz="1800" dirty="0">
                <a:solidFill>
                  <a:srgbClr val="000000"/>
                </a:solidFill>
              </a:rPr>
              <a:t>]</a:t>
            </a:r>
            <a:r>
              <a:rPr lang="en-US" sz="1800" dirty="0">
                <a:solidFill>
                  <a:srgbClr val="2B91AF"/>
                </a:solidFill>
              </a:rPr>
              <a:t>Activity</a:t>
            </a:r>
            <a:r>
              <a:rPr lang="en-US" sz="1800" dirty="0">
                <a:solidFill>
                  <a:srgbClr val="000000"/>
                </a:solidFill>
              </a:rPr>
              <a:t> activity)</a:t>
            </a:r>
          </a:p>
          <a:p>
            <a:r>
              <a:rPr lang="en-US" sz="1800" dirty="0">
                <a:solidFill>
                  <a:srgbClr val="000000"/>
                </a:solidFill>
              </a:rPr>
              <a:t>{</a:t>
            </a:r>
          </a:p>
          <a:p>
            <a:r>
              <a:rPr lang="en-US" sz="1800" dirty="0">
                <a:solidFill>
                  <a:srgbClr val="000000"/>
                </a:solidFill>
              </a:rPr>
              <a:t>    </a:t>
            </a:r>
            <a:r>
              <a:rPr lang="en-US" sz="1800" dirty="0">
                <a:solidFill>
                  <a:srgbClr val="008000"/>
                </a:solidFill>
              </a:rPr>
              <a:t>//Need connector to reply</a:t>
            </a:r>
            <a:endParaRPr lang="en-US" sz="1800" dirty="0">
              <a:solidFill>
                <a:srgbClr val="000000"/>
              </a:solidFill>
            </a:endParaRPr>
          </a:p>
          <a:p>
            <a:r>
              <a:rPr lang="en-US" sz="1800" dirty="0">
                <a:solidFill>
                  <a:srgbClr val="000000"/>
                </a:solidFill>
              </a:rPr>
              <a:t>    </a:t>
            </a:r>
            <a:r>
              <a:rPr lang="en-US" sz="1800" dirty="0" err="1">
                <a:solidFill>
                  <a:srgbClr val="0000FF"/>
                </a:solidFill>
              </a:rPr>
              <a:t>var</a:t>
            </a:r>
            <a:r>
              <a:rPr lang="en-US" sz="1800" dirty="0">
                <a:solidFill>
                  <a:srgbClr val="000000"/>
                </a:solidFill>
              </a:rPr>
              <a:t> connector = </a:t>
            </a:r>
            <a:r>
              <a:rPr lang="en-US" sz="1800" dirty="0">
                <a:solidFill>
                  <a:srgbClr val="0000FF"/>
                </a:solidFill>
              </a:rPr>
              <a:t>new</a:t>
            </a:r>
            <a:r>
              <a:rPr lang="en-US" sz="1800" dirty="0">
                <a:solidFill>
                  <a:srgbClr val="000000"/>
                </a:solidFill>
              </a:rPr>
              <a:t> </a:t>
            </a:r>
            <a:r>
              <a:rPr lang="en-US" sz="1800" dirty="0" err="1">
                <a:solidFill>
                  <a:srgbClr val="2B91AF"/>
                </a:solidFill>
              </a:rPr>
              <a:t>ConnectorClient</a:t>
            </a:r>
            <a:r>
              <a:rPr lang="en-US" sz="1800" dirty="0">
                <a:solidFill>
                  <a:srgbClr val="000000"/>
                </a:solidFill>
              </a:rPr>
              <a:t>(</a:t>
            </a:r>
            <a:r>
              <a:rPr lang="en-US" sz="1800" dirty="0">
                <a:solidFill>
                  <a:srgbClr val="0000FF"/>
                </a:solidFill>
              </a:rPr>
              <a:t>new</a:t>
            </a:r>
            <a:r>
              <a:rPr lang="en-US" sz="1800" dirty="0">
                <a:solidFill>
                  <a:srgbClr val="000000"/>
                </a:solidFill>
              </a:rPr>
              <a:t> </a:t>
            </a:r>
            <a:r>
              <a:rPr lang="en-US" sz="1800" dirty="0">
                <a:solidFill>
                  <a:srgbClr val="2B91AF"/>
                </a:solidFill>
              </a:rPr>
              <a:t>Uri</a:t>
            </a:r>
            <a:r>
              <a:rPr lang="en-US" sz="1800" dirty="0">
                <a:solidFill>
                  <a:srgbClr val="000000"/>
                </a:solidFill>
              </a:rPr>
              <a:t>(</a:t>
            </a:r>
            <a:r>
              <a:rPr lang="en-US" sz="1800" dirty="0" err="1">
                <a:solidFill>
                  <a:srgbClr val="000000"/>
                </a:solidFill>
              </a:rPr>
              <a:t>activity.ServiceUrl</a:t>
            </a:r>
            <a:r>
              <a:rPr lang="en-US" sz="1800" dirty="0">
                <a:solidFill>
                  <a:srgbClr val="000000"/>
                </a:solidFill>
              </a:rPr>
              <a:t>));</a:t>
            </a:r>
          </a:p>
          <a:p>
            <a:endParaRPr lang="en-US" sz="1800" dirty="0">
              <a:solidFill>
                <a:srgbClr val="000000"/>
              </a:solidFill>
            </a:endParaRPr>
          </a:p>
          <a:p>
            <a:r>
              <a:rPr lang="en-US" sz="1800" dirty="0">
                <a:solidFill>
                  <a:srgbClr val="000000"/>
                </a:solidFill>
              </a:rPr>
              <a:t>    </a:t>
            </a:r>
            <a:r>
              <a:rPr lang="en-US" sz="1800" dirty="0" err="1">
                <a:solidFill>
                  <a:srgbClr val="0000FF"/>
                </a:solidFill>
              </a:rPr>
              <a:t>var</a:t>
            </a:r>
            <a:r>
              <a:rPr lang="en-US" sz="1800" dirty="0">
                <a:solidFill>
                  <a:srgbClr val="000000"/>
                </a:solidFill>
              </a:rPr>
              <a:t> reply = </a:t>
            </a:r>
            <a:r>
              <a:rPr lang="en-US" sz="1800" dirty="0" err="1">
                <a:solidFill>
                  <a:srgbClr val="000000"/>
                </a:solidFill>
              </a:rPr>
              <a:t>activity.CreateReply</a:t>
            </a:r>
            <a:r>
              <a:rPr lang="en-US" sz="1800" dirty="0">
                <a:solidFill>
                  <a:srgbClr val="000000"/>
                </a:solidFill>
              </a:rPr>
              <a:t>();</a:t>
            </a:r>
          </a:p>
          <a:p>
            <a:r>
              <a:rPr lang="en-US" sz="1800" dirty="0">
                <a:solidFill>
                  <a:srgbClr val="000000"/>
                </a:solidFill>
              </a:rPr>
              <a:t>    </a:t>
            </a:r>
            <a:r>
              <a:rPr lang="en-US" sz="1800" dirty="0" err="1">
                <a:solidFill>
                  <a:srgbClr val="000000"/>
                </a:solidFill>
              </a:rPr>
              <a:t>reply.Type</a:t>
            </a:r>
            <a:r>
              <a:rPr lang="en-US" sz="1800" dirty="0">
                <a:solidFill>
                  <a:srgbClr val="000000"/>
                </a:solidFill>
              </a:rPr>
              <a:t> = </a:t>
            </a:r>
            <a:r>
              <a:rPr lang="en-US" sz="1800" dirty="0" err="1">
                <a:solidFill>
                  <a:srgbClr val="2B91AF"/>
                </a:solidFill>
              </a:rPr>
              <a:t>ActivityTypes</a:t>
            </a:r>
            <a:r>
              <a:rPr lang="en-US" sz="1800" dirty="0" err="1">
                <a:solidFill>
                  <a:srgbClr val="000000"/>
                </a:solidFill>
              </a:rPr>
              <a:t>.Event</a:t>
            </a:r>
            <a:r>
              <a:rPr lang="en-US" sz="1800" dirty="0">
                <a:solidFill>
                  <a:srgbClr val="000000"/>
                </a:solidFill>
              </a:rPr>
              <a:t>;</a:t>
            </a:r>
          </a:p>
          <a:p>
            <a:r>
              <a:rPr lang="en-US" sz="1800" dirty="0">
                <a:solidFill>
                  <a:srgbClr val="000000"/>
                </a:solidFill>
              </a:rPr>
              <a:t>    </a:t>
            </a:r>
            <a:r>
              <a:rPr lang="en-US" sz="1800" dirty="0" err="1">
                <a:solidFill>
                  <a:srgbClr val="000000"/>
                </a:solidFill>
              </a:rPr>
              <a:t>reply.Name</a:t>
            </a:r>
            <a:r>
              <a:rPr lang="en-US" sz="1800" dirty="0">
                <a:solidFill>
                  <a:srgbClr val="000000"/>
                </a:solidFill>
              </a:rPr>
              <a:t> = </a:t>
            </a:r>
            <a:r>
              <a:rPr lang="en-US" sz="1800" dirty="0">
                <a:solidFill>
                  <a:srgbClr val="A31515"/>
                </a:solidFill>
              </a:rPr>
              <a:t>"</a:t>
            </a:r>
            <a:r>
              <a:rPr lang="en-US" sz="1800" dirty="0" err="1">
                <a:solidFill>
                  <a:srgbClr val="A31515"/>
                </a:solidFill>
              </a:rPr>
              <a:t>getUserInfo</a:t>
            </a:r>
            <a:r>
              <a:rPr lang="en-US" sz="1800" dirty="0">
                <a:solidFill>
                  <a:srgbClr val="A31515"/>
                </a:solidFill>
              </a:rPr>
              <a:t>"</a:t>
            </a:r>
            <a:r>
              <a:rPr lang="en-US" sz="1800" dirty="0">
                <a:solidFill>
                  <a:srgbClr val="000000"/>
                </a:solidFill>
              </a:rPr>
              <a:t>;</a:t>
            </a:r>
          </a:p>
          <a:p>
            <a:r>
              <a:rPr lang="en-US" sz="1800" dirty="0">
                <a:solidFill>
                  <a:srgbClr val="000000"/>
                </a:solidFill>
              </a:rPr>
              <a:t>    </a:t>
            </a:r>
            <a:r>
              <a:rPr lang="en-US" sz="1800" dirty="0" err="1">
                <a:solidFill>
                  <a:srgbClr val="000000"/>
                </a:solidFill>
              </a:rPr>
              <a:t>reply.Value</a:t>
            </a:r>
            <a:r>
              <a:rPr lang="en-US" sz="1800" dirty="0">
                <a:solidFill>
                  <a:srgbClr val="000000"/>
                </a:solidFill>
              </a:rPr>
              <a:t> = </a:t>
            </a:r>
            <a:r>
              <a:rPr lang="en-US" sz="1800" dirty="0">
                <a:solidFill>
                  <a:srgbClr val="A31515"/>
                </a:solidFill>
              </a:rPr>
              <a:t>$"any other custom data"</a:t>
            </a:r>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err="1">
                <a:solidFill>
                  <a:srgbClr val="000000"/>
                </a:solidFill>
              </a:rPr>
              <a:t>connector.Conversations.ReplyToActivityAsync</a:t>
            </a:r>
            <a:r>
              <a:rPr lang="en-US" sz="1800" dirty="0">
                <a:solidFill>
                  <a:srgbClr val="000000"/>
                </a:solidFill>
              </a:rPr>
              <a:t>(reply);</a:t>
            </a:r>
          </a:p>
          <a:p>
            <a:r>
              <a:rPr lang="en-US" sz="1800" dirty="0"/>
              <a:t>}</a:t>
            </a:r>
          </a:p>
        </p:txBody>
      </p:sp>
    </p:spTree>
    <p:extLst>
      <p:ext uri="{BB962C8B-B14F-4D97-AF65-F5344CB8AC3E}">
        <p14:creationId xmlns:p14="http://schemas.microsoft.com/office/powerpoint/2010/main" val="374388133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 </a:t>
            </a:r>
            <a:r>
              <a:rPr lang="en-US" dirty="0" err="1"/>
              <a:t>DirectLine</a:t>
            </a:r>
            <a:endParaRPr lang="en-US" dirty="0"/>
          </a:p>
        </p:txBody>
      </p:sp>
      <p:sp>
        <p:nvSpPr>
          <p:cNvPr id="5" name="Text Placeholder 4"/>
          <p:cNvSpPr>
            <a:spLocks noGrp="1"/>
          </p:cNvSpPr>
          <p:nvPr>
            <p:ph type="body" sz="quarter" idx="10"/>
          </p:nvPr>
        </p:nvSpPr>
        <p:spPr>
          <a:xfrm>
            <a:off x="269239" y="1197322"/>
            <a:ext cx="11653522" cy="5004447"/>
          </a:xfrm>
        </p:spPr>
        <p:txBody>
          <a:bodyPr/>
          <a:lstStyle/>
          <a:p>
            <a:r>
              <a:rPr lang="en-US" sz="1800" dirty="0">
                <a:solidFill>
                  <a:srgbClr val="008000"/>
                </a:solidFill>
              </a:rPr>
              <a:t>//Hosting web control directly</a:t>
            </a:r>
          </a:p>
          <a:p>
            <a:r>
              <a:rPr lang="en-US" sz="1800" dirty="0">
                <a:solidFill>
                  <a:srgbClr val="0000FF"/>
                </a:solidFill>
              </a:rPr>
              <a:t>&lt;</a:t>
            </a:r>
            <a:r>
              <a:rPr lang="en-US" sz="1800" dirty="0">
                <a:solidFill>
                  <a:srgbClr val="800000"/>
                </a:solidFill>
              </a:rPr>
              <a:t>script</a:t>
            </a:r>
            <a:r>
              <a:rPr lang="en-US" sz="1800" dirty="0">
                <a:solidFill>
                  <a:srgbClr val="000000"/>
                </a:solidFill>
              </a:rPr>
              <a:t> </a:t>
            </a:r>
            <a:r>
              <a:rPr lang="en-US" sz="1800" dirty="0" err="1">
                <a:solidFill>
                  <a:srgbClr val="FF0000"/>
                </a:solidFill>
              </a:rPr>
              <a:t>src</a:t>
            </a:r>
            <a:r>
              <a:rPr lang="en-US" sz="1800" dirty="0">
                <a:solidFill>
                  <a:srgbClr val="0000FF"/>
                </a:solidFill>
              </a:rPr>
              <a:t>="~/</a:t>
            </a:r>
            <a:r>
              <a:rPr lang="en-US" sz="1800" dirty="0" err="1">
                <a:solidFill>
                  <a:srgbClr val="0000FF"/>
                </a:solidFill>
              </a:rPr>
              <a:t>js</a:t>
            </a:r>
            <a:r>
              <a:rPr lang="en-US" sz="1800" dirty="0">
                <a:solidFill>
                  <a:srgbClr val="0000FF"/>
                </a:solidFill>
              </a:rPr>
              <a:t>/botchat.js"&gt;&lt;/</a:t>
            </a:r>
            <a:r>
              <a:rPr lang="en-US" sz="1800" dirty="0">
                <a:solidFill>
                  <a:srgbClr val="800000"/>
                </a:solidFill>
              </a:rPr>
              <a:t>script</a:t>
            </a:r>
            <a:r>
              <a:rPr lang="en-US" sz="1800" dirty="0">
                <a:solidFill>
                  <a:srgbClr val="0000FF"/>
                </a:solidFill>
              </a:rPr>
              <a:t>&gt;</a:t>
            </a:r>
            <a:endParaRPr lang="en-US" sz="1800" dirty="0">
              <a:solidFill>
                <a:srgbClr val="000000"/>
              </a:solidFill>
            </a:endParaRPr>
          </a:p>
          <a:p>
            <a:r>
              <a:rPr lang="en-US" sz="1800" dirty="0">
                <a:solidFill>
                  <a:srgbClr val="0000FF"/>
                </a:solidFill>
              </a:rPr>
              <a:t>&lt;</a:t>
            </a:r>
            <a:r>
              <a:rPr lang="en-US" sz="1800" dirty="0">
                <a:solidFill>
                  <a:srgbClr val="800000"/>
                </a:solidFill>
              </a:rPr>
              <a:t>script</a:t>
            </a:r>
            <a:r>
              <a:rPr lang="en-US" sz="1800" dirty="0">
                <a:solidFill>
                  <a:srgbClr val="0000FF"/>
                </a:solidFill>
              </a:rPr>
              <a:t>&gt;</a:t>
            </a:r>
            <a:endParaRPr lang="en-US" sz="1800" dirty="0">
              <a:solidFill>
                <a:srgbClr val="008000"/>
              </a:solidFill>
            </a:endParaRPr>
          </a:p>
          <a:p>
            <a:endParaRPr lang="en-US" sz="1800" dirty="0">
              <a:solidFill>
                <a:srgbClr val="008000"/>
              </a:solidFill>
            </a:endParaRPr>
          </a:p>
          <a:p>
            <a:r>
              <a:rPr lang="en-US" sz="1800" dirty="0">
                <a:solidFill>
                  <a:srgbClr val="008000"/>
                </a:solidFill>
              </a:rPr>
              <a:t>//initialize bot control</a:t>
            </a:r>
          </a:p>
          <a:p>
            <a:r>
              <a:rPr lang="en-US" sz="1800" dirty="0">
                <a:solidFill>
                  <a:srgbClr val="008000"/>
                </a:solidFill>
              </a:rPr>
              <a:t>//….</a:t>
            </a:r>
          </a:p>
          <a:p>
            <a:endParaRPr lang="en-US" sz="1800" dirty="0">
              <a:solidFill>
                <a:srgbClr val="008000"/>
              </a:solidFill>
            </a:endParaRPr>
          </a:p>
          <a:p>
            <a:r>
              <a:rPr lang="en-US" sz="1800" dirty="0">
                <a:solidFill>
                  <a:srgbClr val="008000"/>
                </a:solidFill>
              </a:rPr>
              <a:t>//specify action for event</a:t>
            </a:r>
            <a:endParaRPr lang="en-US" sz="1800" dirty="0">
              <a:solidFill>
                <a:srgbClr val="000000"/>
              </a:solidFill>
            </a:endParaRPr>
          </a:p>
          <a:p>
            <a:r>
              <a:rPr lang="en-US" sz="1800" dirty="0">
                <a:solidFill>
                  <a:srgbClr val="000000"/>
                </a:solidFill>
              </a:rPr>
              <a:t> </a:t>
            </a:r>
            <a:r>
              <a:rPr lang="en-US" sz="1800" dirty="0" err="1">
                <a:solidFill>
                  <a:srgbClr val="000000"/>
                </a:solidFill>
              </a:rPr>
              <a:t>botConnection.activity</a:t>
            </a:r>
            <a:r>
              <a:rPr lang="en-US" sz="1800" dirty="0">
                <a:solidFill>
                  <a:srgbClr val="000000"/>
                </a:solidFill>
              </a:rPr>
              <a:t>$</a:t>
            </a:r>
          </a:p>
          <a:p>
            <a:r>
              <a:rPr lang="en-US" sz="1800" dirty="0">
                <a:solidFill>
                  <a:srgbClr val="000000"/>
                </a:solidFill>
              </a:rPr>
              <a:t>            .filter(activity =&gt; </a:t>
            </a:r>
            <a:r>
              <a:rPr lang="en-US" sz="1800" dirty="0" err="1">
                <a:solidFill>
                  <a:schemeClr val="accent5"/>
                </a:solidFill>
              </a:rPr>
              <a:t>activity.type</a:t>
            </a:r>
            <a:r>
              <a:rPr lang="en-US" sz="1800" dirty="0">
                <a:solidFill>
                  <a:schemeClr val="accent5"/>
                </a:solidFill>
              </a:rPr>
              <a:t> === "event" </a:t>
            </a:r>
          </a:p>
          <a:p>
            <a:r>
              <a:rPr lang="en-US" sz="1800" dirty="0">
                <a:solidFill>
                  <a:srgbClr val="000000"/>
                </a:solidFill>
              </a:rPr>
              <a:t>                    &amp;&amp; activity.name === </a:t>
            </a:r>
            <a:r>
              <a:rPr lang="en-US" sz="1800" dirty="0">
                <a:solidFill>
                  <a:srgbClr val="A31515"/>
                </a:solidFill>
              </a:rPr>
              <a:t>"</a:t>
            </a:r>
            <a:r>
              <a:rPr lang="en-US" sz="1800" dirty="0" err="1">
                <a:solidFill>
                  <a:srgbClr val="A31515"/>
                </a:solidFill>
              </a:rPr>
              <a:t>forceOffline</a:t>
            </a:r>
            <a:r>
              <a:rPr lang="en-US" sz="1800" dirty="0">
                <a:solidFill>
                  <a:srgbClr val="A31515"/>
                </a:solidFill>
              </a:rPr>
              <a:t>"</a:t>
            </a:r>
            <a:r>
              <a:rPr lang="en-US" sz="1800" dirty="0">
                <a:solidFill>
                  <a:srgbClr val="000000"/>
                </a:solidFill>
              </a:rPr>
              <a:t>)</a:t>
            </a:r>
          </a:p>
          <a:p>
            <a:r>
              <a:rPr lang="en-US" sz="1800" dirty="0">
                <a:solidFill>
                  <a:srgbClr val="000000"/>
                </a:solidFill>
              </a:rPr>
              <a:t>            .subscribe(activity =&gt; </a:t>
            </a:r>
            <a:r>
              <a:rPr lang="en-US" sz="1800" dirty="0" err="1">
                <a:solidFill>
                  <a:srgbClr val="000000"/>
                </a:solidFill>
              </a:rPr>
              <a:t>forceOffline</a:t>
            </a:r>
            <a:r>
              <a:rPr lang="en-US" sz="1800" dirty="0">
                <a:solidFill>
                  <a:srgbClr val="000000"/>
                </a:solidFill>
              </a:rPr>
              <a:t>())</a:t>
            </a:r>
          </a:p>
          <a:p>
            <a:r>
              <a:rPr lang="en-US" sz="1800" dirty="0">
                <a:solidFill>
                  <a:srgbClr val="008000"/>
                </a:solidFill>
              </a:rPr>
              <a:t>//event code</a:t>
            </a:r>
            <a:endParaRPr lang="en-US" sz="1800" dirty="0">
              <a:solidFill>
                <a:srgbClr val="000000"/>
              </a:solidFill>
            </a:endParaRPr>
          </a:p>
          <a:p>
            <a:r>
              <a:rPr lang="en-US" sz="1800" dirty="0">
                <a:solidFill>
                  <a:srgbClr val="0000FF"/>
                </a:solidFill>
              </a:rPr>
              <a:t> </a:t>
            </a:r>
            <a:r>
              <a:rPr lang="en-US" sz="1800" dirty="0" err="1">
                <a:solidFill>
                  <a:srgbClr val="0000FF"/>
                </a:solidFill>
              </a:rPr>
              <a:t>const</a:t>
            </a:r>
            <a:r>
              <a:rPr lang="en-US" sz="1800" dirty="0">
                <a:solidFill>
                  <a:srgbClr val="000000"/>
                </a:solidFill>
              </a:rPr>
              <a:t> </a:t>
            </a:r>
            <a:r>
              <a:rPr lang="en-US" sz="1800" dirty="0" err="1">
                <a:solidFill>
                  <a:srgbClr val="000000"/>
                </a:solidFill>
              </a:rPr>
              <a:t>forceOffline</a:t>
            </a:r>
            <a:r>
              <a:rPr lang="en-US" sz="1800" dirty="0">
                <a:solidFill>
                  <a:srgbClr val="000000"/>
                </a:solidFill>
              </a:rPr>
              <a:t> = () =&gt; { //magical </a:t>
            </a:r>
            <a:r>
              <a:rPr lang="en-US" sz="1800" dirty="0" err="1">
                <a:solidFill>
                  <a:srgbClr val="000000"/>
                </a:solidFill>
              </a:rPr>
              <a:t>dom</a:t>
            </a:r>
            <a:r>
              <a:rPr lang="en-US" sz="1800" dirty="0">
                <a:solidFill>
                  <a:srgbClr val="000000"/>
                </a:solidFill>
              </a:rPr>
              <a:t> stuff }</a:t>
            </a:r>
          </a:p>
          <a:p>
            <a:r>
              <a:rPr lang="en-US" sz="1800" dirty="0">
                <a:solidFill>
                  <a:srgbClr val="0000FF"/>
                </a:solidFill>
              </a:rPr>
              <a:t>&lt;/</a:t>
            </a:r>
            <a:r>
              <a:rPr lang="en-US" sz="1800" dirty="0">
                <a:solidFill>
                  <a:srgbClr val="800000"/>
                </a:solidFill>
              </a:rPr>
              <a:t>script</a:t>
            </a:r>
            <a:r>
              <a:rPr lang="en-US" sz="1800" dirty="0">
                <a:solidFill>
                  <a:srgbClr val="0000FF"/>
                </a:solidFill>
              </a:rPr>
              <a:t>&gt;</a:t>
            </a:r>
            <a:endParaRPr lang="en-US" sz="1800" dirty="0">
              <a:solidFill>
                <a:srgbClr val="008000"/>
              </a:solidFill>
            </a:endParaRPr>
          </a:p>
          <a:p>
            <a:endParaRPr lang="en-US" sz="1800" dirty="0"/>
          </a:p>
        </p:txBody>
      </p:sp>
    </p:spTree>
    <p:extLst>
      <p:ext uri="{BB962C8B-B14F-4D97-AF65-F5344CB8AC3E}">
        <p14:creationId xmlns:p14="http://schemas.microsoft.com/office/powerpoint/2010/main" val="139038458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filmforte.files.wordpress.com/2013/02/you-talkin-to-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021" y="26661"/>
            <a:ext cx="5224476" cy="6614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 y="1486748"/>
            <a:ext cx="6883485" cy="899537"/>
          </a:xfrm>
        </p:spPr>
        <p:txBody>
          <a:bodyPr/>
          <a:lstStyle/>
          <a:p>
            <a:r>
              <a:rPr lang="en-US" dirty="0"/>
              <a:t>You talking to me?</a:t>
            </a:r>
            <a:br>
              <a:rPr lang="en-US" dirty="0"/>
            </a:br>
            <a:r>
              <a:rPr lang="en-US" sz="3137" dirty="0"/>
              <a:t>Why NLP is Making Bots the New Apps.</a:t>
            </a:r>
            <a:endParaRPr lang="en-US" dirty="0"/>
          </a:p>
        </p:txBody>
      </p:sp>
      <p:sp>
        <p:nvSpPr>
          <p:cNvPr id="4" name="Title 1"/>
          <p:cNvSpPr txBox="1">
            <a:spLocks/>
          </p:cNvSpPr>
          <p:nvPr/>
        </p:nvSpPr>
        <p:spPr>
          <a:xfrm>
            <a:off x="269239" y="5147148"/>
            <a:ext cx="6883767" cy="899537"/>
          </a:xfrm>
          <a:prstGeom prst="rect">
            <a:avLst/>
          </a:prstGeom>
        </p:spPr>
        <p:txBody>
          <a:bodyPr vert="horz" wrap="square" lIns="143428" tIns="89642" rIns="143428" bIns="89642"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137" b="1" spc="-100" dirty="0">
                <a:solidFill>
                  <a:srgbClr val="0078D7"/>
                </a:solidFill>
                <a:latin typeface="Segoe UI Light"/>
              </a:rPr>
              <a:t>@Daniel Egan</a:t>
            </a:r>
            <a:br>
              <a:rPr lang="en-US" sz="2745" spc="-100" dirty="0">
                <a:solidFill>
                  <a:srgbClr val="0078D7"/>
                </a:solidFill>
                <a:latin typeface="Segoe UI Light"/>
              </a:rPr>
            </a:br>
            <a:r>
              <a:rPr lang="en-US" sz="2353" spc="-100" dirty="0">
                <a:solidFill>
                  <a:srgbClr val="0078D7"/>
                </a:solidFill>
                <a:latin typeface="Segoe UI Light"/>
              </a:rPr>
              <a:t>Technical Evangelist - Microsoft</a:t>
            </a:r>
            <a:endParaRPr lang="en-US" sz="2745" spc="-100" dirty="0">
              <a:solidFill>
                <a:srgbClr val="0078D7"/>
              </a:solidFill>
              <a:latin typeface="Segoe UI Light"/>
            </a:endParaRPr>
          </a:p>
        </p:txBody>
      </p:sp>
    </p:spTree>
    <p:extLst>
      <p:ext uri="{BB962C8B-B14F-4D97-AF65-F5344CB8AC3E}">
        <p14:creationId xmlns:p14="http://schemas.microsoft.com/office/powerpoint/2010/main" val="41980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4 – Carousels Cards and Adaptive Cards</a:t>
            </a:r>
          </a:p>
        </p:txBody>
      </p:sp>
    </p:spTree>
    <p:extLst>
      <p:ext uri="{BB962C8B-B14F-4D97-AF65-F5344CB8AC3E}">
        <p14:creationId xmlns:p14="http://schemas.microsoft.com/office/powerpoint/2010/main" val="7157751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 Dialogs</a:t>
            </a:r>
          </a:p>
        </p:txBody>
      </p:sp>
      <p:sp>
        <p:nvSpPr>
          <p:cNvPr id="5" name="Text Placeholder 4"/>
          <p:cNvSpPr>
            <a:spLocks noGrp="1"/>
          </p:cNvSpPr>
          <p:nvPr>
            <p:ph type="body" idx="1"/>
          </p:nvPr>
        </p:nvSpPr>
        <p:spPr/>
        <p:txBody>
          <a:bodyPr/>
          <a:lstStyle/>
          <a:p>
            <a:r>
              <a:rPr lang="en-US" dirty="0"/>
              <a:t>Using Natural Language Processing</a:t>
            </a:r>
          </a:p>
        </p:txBody>
      </p:sp>
    </p:spTree>
    <p:extLst>
      <p:ext uri="{BB962C8B-B14F-4D97-AF65-F5344CB8AC3E}">
        <p14:creationId xmlns:p14="http://schemas.microsoft.com/office/powerpoint/2010/main" val="1371823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6675"/>
            <a:ext cx="11655425" cy="900113"/>
          </a:xfrm>
        </p:spPr>
        <p:txBody>
          <a:bodyPr>
            <a:normAutofit/>
          </a:bodyPr>
          <a:lstStyle/>
          <a:p>
            <a:r>
              <a:rPr lang="pt-BR" dirty="0">
                <a:solidFill>
                  <a:schemeClr val="tx1"/>
                </a:solidFill>
              </a:rPr>
              <a:t>AzureBot: Manage your cloud from Skype</a:t>
            </a:r>
            <a:endParaRPr lang="en-US" dirty="0">
              <a:solidFill>
                <a:schemeClr val="tx1"/>
              </a:solidFill>
            </a:endParaRPr>
          </a:p>
        </p:txBody>
      </p:sp>
      <p:sp>
        <p:nvSpPr>
          <p:cNvPr id="4" name="Title 16"/>
          <p:cNvSpPr txBox="1">
            <a:spLocks/>
          </p:cNvSpPr>
          <p:nvPr/>
        </p:nvSpPr>
        <p:spPr>
          <a:xfrm>
            <a:off x="3630832" y="1486746"/>
            <a:ext cx="7320803"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Switch to your phone, confirm you want to star the VM, receive the notification when done.</a:t>
            </a:r>
          </a:p>
          <a:p>
            <a:endParaRPr lang="en-US" sz="3529" dirty="0">
              <a:solidFill>
                <a:schemeClr val="tx1"/>
              </a:solidFill>
            </a:endParaRPr>
          </a:p>
          <a:p>
            <a:r>
              <a:rPr lang="en-US" sz="3529" dirty="0">
                <a:solidFill>
                  <a:schemeClr val="tx1"/>
                </a:solidFill>
              </a:rPr>
              <a:t>-No logon required</a:t>
            </a:r>
          </a:p>
          <a:p>
            <a:r>
              <a:rPr lang="en-US" sz="3529" dirty="0">
                <a:solidFill>
                  <a:schemeClr val="tx1"/>
                </a:solidFill>
              </a:rPr>
              <a:t>-No app sync required</a:t>
            </a:r>
          </a:p>
          <a:p>
            <a:r>
              <a:rPr lang="en-US" sz="3529" dirty="0">
                <a:solidFill>
                  <a:schemeClr val="tx1"/>
                </a:solidFill>
              </a:rPr>
              <a:t>-Woks across all your devices and web</a:t>
            </a:r>
          </a:p>
          <a:p>
            <a:endParaRPr lang="en-US" sz="3529" dirty="0">
              <a:solidFill>
                <a:schemeClr val="tx1"/>
              </a:solidFill>
            </a:endParaRPr>
          </a:p>
          <a:p>
            <a:r>
              <a:rPr lang="en-US" sz="3529" dirty="0">
                <a:solidFill>
                  <a:schemeClr val="tx1"/>
                </a:solidFill>
              </a:rPr>
              <a:t>It. Just. Works. </a:t>
            </a:r>
          </a:p>
          <a:p>
            <a:endParaRPr lang="en-US" sz="3529" dirty="0">
              <a:solidFill>
                <a:schemeClr val="tx1"/>
              </a:solidFill>
            </a:endParaRPr>
          </a:p>
          <a:p>
            <a:r>
              <a:rPr lang="en-US" sz="2353" dirty="0">
                <a:solidFill>
                  <a:schemeClr val="tx1"/>
                </a:solidFill>
              </a:rPr>
              <a:t>github.com/</a:t>
            </a:r>
            <a:r>
              <a:rPr lang="en-US" sz="2353" dirty="0" err="1">
                <a:solidFill>
                  <a:schemeClr val="tx1"/>
                </a:solidFill>
              </a:rPr>
              <a:t>microsoft</a:t>
            </a:r>
            <a:r>
              <a:rPr lang="en-US" sz="2353" dirty="0">
                <a:solidFill>
                  <a:schemeClr val="tx1"/>
                </a:solidFill>
              </a:rPr>
              <a:t>/</a:t>
            </a:r>
            <a:r>
              <a:rPr lang="en-US" sz="2353" dirty="0" err="1">
                <a:solidFill>
                  <a:schemeClr val="tx1"/>
                </a:solidFill>
              </a:rPr>
              <a:t>azurebot</a:t>
            </a:r>
            <a:endParaRPr lang="en-US" sz="1765" dirty="0">
              <a:solidFill>
                <a:schemeClr val="tx1"/>
              </a:solidFill>
            </a:endParaRPr>
          </a:p>
        </p:txBody>
      </p:sp>
      <p:pic>
        <p:nvPicPr>
          <p:cNvPr id="5" name="Picture 4"/>
          <p:cNvPicPr>
            <a:picLocks noChangeAspect="1"/>
          </p:cNvPicPr>
          <p:nvPr/>
        </p:nvPicPr>
        <p:blipFill>
          <a:blip r:embed="rId3"/>
          <a:stretch>
            <a:fillRect/>
          </a:stretch>
        </p:blipFill>
        <p:spPr>
          <a:xfrm>
            <a:off x="493345" y="1636151"/>
            <a:ext cx="2483844" cy="4472786"/>
          </a:xfrm>
          <a:prstGeom prst="rect">
            <a:avLst/>
          </a:prstGeom>
        </p:spPr>
      </p:pic>
    </p:spTree>
    <p:extLst>
      <p:ext uri="{BB962C8B-B14F-4D97-AF65-F5344CB8AC3E}">
        <p14:creationId xmlns:p14="http://schemas.microsoft.com/office/powerpoint/2010/main" val="37490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69239" y="1934959"/>
            <a:ext cx="11170214"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pt-BR" sz="3529" spc="-100" dirty="0">
              <a:solidFill>
                <a:prstClr val="white"/>
              </a:solidFill>
              <a:latin typeface="Segoe UI Light"/>
            </a:endParaRPr>
          </a:p>
          <a:p>
            <a:pPr defTabSz="914367">
              <a:defRPr/>
            </a:pPr>
            <a:endParaRPr lang="pt-BR" sz="3529" spc="-100" dirty="0">
              <a:solidFill>
                <a:prstClr val="white"/>
              </a:solidFill>
              <a:latin typeface="Segoe UI Light"/>
            </a:endParaRPr>
          </a:p>
          <a:p>
            <a:pPr algn="ctr" defTabSz="914367">
              <a:defRPr/>
            </a:pPr>
            <a:r>
              <a:rPr lang="pt-BR" sz="3529" b="1" spc="-100" dirty="0">
                <a:solidFill>
                  <a:prstClr val="white"/>
                </a:solidFill>
                <a:latin typeface="Segoe UI Light"/>
              </a:rPr>
              <a:t>Why </a:t>
            </a:r>
            <a:r>
              <a:rPr lang="pt-BR" sz="3529" b="1" spc="-100" dirty="0">
                <a:solidFill>
                  <a:srgbClr val="FFFF00"/>
                </a:solidFill>
                <a:latin typeface="Segoe UI Light"/>
              </a:rPr>
              <a:t>Bots</a:t>
            </a:r>
            <a:r>
              <a:rPr lang="pt-BR" sz="3529" b="1" spc="-100" dirty="0">
                <a:solidFill>
                  <a:prstClr val="white"/>
                </a:solidFill>
                <a:latin typeface="Segoe UI Light"/>
              </a:rPr>
              <a:t> are like </a:t>
            </a:r>
            <a:r>
              <a:rPr lang="pt-BR" sz="3529" b="1" spc="-100" dirty="0">
                <a:solidFill>
                  <a:srgbClr val="FF8C00"/>
                </a:solidFill>
                <a:latin typeface="Segoe UI Light"/>
              </a:rPr>
              <a:t>text based Adventure Games</a:t>
            </a:r>
          </a:p>
          <a:p>
            <a:pPr defTabSz="914367">
              <a:defRPr/>
            </a:pPr>
            <a:endParaRPr lang="pt-BR" sz="3529" b="1" spc="-100" dirty="0">
              <a:solidFill>
                <a:prstClr val="white"/>
              </a:solidFill>
              <a:latin typeface="Segoe UI Light"/>
            </a:endParaRPr>
          </a:p>
          <a:p>
            <a:pPr defTabSz="914367">
              <a:defRPr/>
            </a:pPr>
            <a:endParaRPr lang="pt-BR" sz="3529" spc="-100" dirty="0">
              <a:solidFill>
                <a:prstClr val="white"/>
              </a:solidFill>
              <a:latin typeface="Segoe UI Light"/>
            </a:endParaRPr>
          </a:p>
          <a:p>
            <a:pPr defTabSz="914367">
              <a:defRPr/>
            </a:pPr>
            <a:endParaRPr lang="en-US" sz="2745" spc="-100" dirty="0">
              <a:solidFill>
                <a:prstClr val="white"/>
              </a:solidFill>
              <a:latin typeface="Segoe UI Light"/>
            </a:endParaRPr>
          </a:p>
        </p:txBody>
      </p:sp>
    </p:spTree>
    <p:extLst>
      <p:ext uri="{BB962C8B-B14F-4D97-AF65-F5344CB8AC3E}">
        <p14:creationId xmlns:p14="http://schemas.microsoft.com/office/powerpoint/2010/main" val="17748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8"/>
            <a:ext cx="12192000" cy="6857026"/>
          </a:xfrm>
          <a:prstGeom prst="rect">
            <a:avLst/>
          </a:prstGeom>
        </p:spPr>
      </p:pic>
      <p:cxnSp>
        <p:nvCxnSpPr>
          <p:cNvPr id="4" name="Straight Arrow Connector 3"/>
          <p:cNvCxnSpPr/>
          <p:nvPr/>
        </p:nvCxnSpPr>
        <p:spPr>
          <a:xfrm flipH="1">
            <a:off x="4153746" y="2831384"/>
            <a:ext cx="2689274" cy="298808"/>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050171" y="3802510"/>
            <a:ext cx="2689274" cy="298808"/>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842"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842"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3941" y="216811"/>
            <a:ext cx="11623954" cy="5461247"/>
          </a:xfrm>
          <a:prstGeom prst="rect">
            <a:avLst/>
          </a:prstGeom>
        </p:spPr>
        <p:txBody>
          <a:bodyPr wrap="square">
            <a:spAutoFit/>
          </a:bodyPr>
          <a:lstStyle/>
          <a:p>
            <a:pPr defTabSz="914367"/>
            <a:endParaRPr lang="en-US" sz="3137" dirty="0">
              <a:solidFill>
                <a:srgbClr val="505050"/>
              </a:solidFill>
              <a:latin typeface="Segoe UI"/>
            </a:endParaRPr>
          </a:p>
          <a:p>
            <a:pPr defTabSz="914367"/>
            <a:r>
              <a:rPr lang="en-US" sz="3137" dirty="0">
                <a:solidFill>
                  <a:srgbClr val="0078D7"/>
                </a:solidFill>
                <a:latin typeface="Segoe UI"/>
              </a:rPr>
              <a:t>“</a:t>
            </a:r>
            <a:r>
              <a:rPr lang="en-US" sz="3529" dirty="0">
                <a:solidFill>
                  <a:srgbClr val="0078D7"/>
                </a:solidFill>
                <a:latin typeface="Segoe UI"/>
              </a:rPr>
              <a:t>I saw a man on a hill with a telescope.” </a:t>
            </a:r>
            <a:r>
              <a:rPr lang="en-US" sz="3137" dirty="0">
                <a:solidFill>
                  <a:srgbClr val="0078D7"/>
                </a:solidFill>
                <a:latin typeface="Segoe UI"/>
              </a:rPr>
              <a:t> </a:t>
            </a:r>
          </a:p>
          <a:p>
            <a:pPr defTabSz="914367"/>
            <a:endParaRPr lang="en-US" sz="3137" dirty="0">
              <a:solidFill>
                <a:srgbClr val="505050"/>
              </a:solidFill>
              <a:latin typeface="Segoe UI"/>
            </a:endParaRPr>
          </a:p>
          <a:p>
            <a:pPr defTabSz="914367"/>
            <a:r>
              <a:rPr lang="en-US" sz="3137" dirty="0">
                <a:solidFill>
                  <a:srgbClr val="505050"/>
                </a:solidFill>
                <a:latin typeface="Segoe UI"/>
              </a:rPr>
              <a:t>Simple statement?</a:t>
            </a:r>
            <a:br>
              <a:rPr lang="en-US" sz="3137" dirty="0">
                <a:solidFill>
                  <a:srgbClr val="505050"/>
                </a:solidFill>
                <a:latin typeface="Segoe UI"/>
              </a:rPr>
            </a:br>
            <a:r>
              <a:rPr lang="en-US" sz="3137" dirty="0">
                <a:solidFill>
                  <a:srgbClr val="505050"/>
                </a:solidFill>
                <a:latin typeface="Segoe UI"/>
              </a:rPr>
              <a:t>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on a hill, and I’m watching him with my telescope.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on a hill, who I’m seeing, and he has a telescope.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and he’s on a hill that also has a telescope on it.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0961" y="1187938"/>
            <a:ext cx="10757098" cy="5400901"/>
          </a:xfrm>
          <a:prstGeom prst="rect">
            <a:avLst/>
          </a:prstGeom>
        </p:spPr>
        <p:txBody>
          <a:bodyPr wrap="square">
            <a:spAutoFit/>
          </a:bodyPr>
          <a:lstStyle/>
          <a:p>
            <a:pPr defTabSz="914367"/>
            <a:r>
              <a:rPr lang="en-US" sz="3137" dirty="0">
                <a:solidFill>
                  <a:srgbClr val="505050"/>
                </a:solidFill>
                <a:latin typeface="Segoe UI"/>
              </a:rPr>
              <a:t>Think about a bot used to answer customers questions about laptops and accessories.</a:t>
            </a:r>
          </a:p>
          <a:p>
            <a:pPr defTabSz="914367"/>
            <a:endParaRPr lang="en-US" sz="3137" dirty="0">
              <a:solidFill>
                <a:srgbClr val="505050"/>
              </a:solidFill>
              <a:latin typeface="Segoe UI"/>
            </a:endParaRPr>
          </a:p>
          <a:p>
            <a:pPr marL="280121" indent="-280121" defTabSz="914367">
              <a:lnSpc>
                <a:spcPct val="150000"/>
              </a:lnSpc>
              <a:buFont typeface="Arial" panose="020B0604020202020204" pitchFamily="34" charset="0"/>
              <a:buChar char="•"/>
            </a:pPr>
            <a:r>
              <a:rPr lang="en-US" sz="3137" dirty="0">
                <a:solidFill>
                  <a:srgbClr val="505050"/>
                </a:solidFill>
                <a:latin typeface="Segoe UI"/>
              </a:rPr>
              <a:t>Has my order number 15489 been shipped yet?</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How fast is the Surface 3?</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Do you sell Acer Laptops and drives?</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What kind of a display is on Surface 4</a:t>
            </a:r>
          </a:p>
          <a:p>
            <a:pPr defTabSz="914367"/>
            <a:endParaRPr lang="en-US" sz="3137" dirty="0">
              <a:solidFill>
                <a:srgbClr val="505050"/>
              </a:solidFill>
              <a:latin typeface="Segoe UI"/>
            </a:endParaRPr>
          </a:p>
          <a:p>
            <a:pPr defTabSz="914367"/>
            <a:endParaRPr lang="en-US" sz="3137" dirty="0">
              <a:solidFill>
                <a:srgbClr val="505050"/>
              </a:solidFill>
              <a:latin typeface="Segoe UI"/>
            </a:endParaRPr>
          </a:p>
        </p:txBody>
      </p:sp>
    </p:spTree>
    <p:extLst>
      <p:ext uri="{BB962C8B-B14F-4D97-AF65-F5344CB8AC3E}">
        <p14:creationId xmlns:p14="http://schemas.microsoft.com/office/powerpoint/2010/main" val="7615762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 y="487"/>
            <a:ext cx="12192000" cy="6857027"/>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578" y="1934959"/>
            <a:ext cx="4556826" cy="899537"/>
          </a:xfrm>
        </p:spPr>
        <p:txBody>
          <a:bodyPr/>
          <a:lstStyle/>
          <a:p>
            <a:r>
              <a:rPr lang="en-US" b="1" dirty="0"/>
              <a:t>Determine Intent</a:t>
            </a:r>
          </a:p>
        </p:txBody>
      </p:sp>
      <p:sp>
        <p:nvSpPr>
          <p:cNvPr id="3" name="Title 1"/>
          <p:cNvSpPr txBox="1">
            <a:spLocks/>
          </p:cNvSpPr>
          <p:nvPr/>
        </p:nvSpPr>
        <p:spPr>
          <a:xfrm>
            <a:off x="5797192" y="3354299"/>
            <a:ext cx="3983881" cy="899537"/>
          </a:xfrm>
          <a:prstGeom prst="rect">
            <a:avLst/>
          </a:prstGeom>
        </p:spPr>
        <p:txBody>
          <a:bodyPr vert="horz" wrap="square" lIns="143428" tIns="89642" rIns="143428" bIns="89642"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a:r>
              <a:rPr lang="en-US" sz="4705" b="1" spc="-100" dirty="0">
                <a:gradFill>
                  <a:gsLst>
                    <a:gs pos="1250">
                      <a:srgbClr val="505050"/>
                    </a:gs>
                    <a:gs pos="100000">
                      <a:srgbClr val="505050"/>
                    </a:gs>
                  </a:gsLst>
                  <a:lin ang="5400000" scaled="0"/>
                </a:gradFill>
                <a:latin typeface="Segoe UI Light"/>
              </a:rPr>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42749" y="1272601"/>
            <a:ext cx="8889546" cy="3204333"/>
          </a:xfrm>
          <a:prstGeom prst="rect">
            <a:avLst/>
          </a:prstGeom>
        </p:spPr>
        <p:txBody>
          <a:bodyPr wrap="square">
            <a:spAutoFit/>
          </a:bodyPr>
          <a:lstStyle/>
          <a:p>
            <a:pPr indent="-224097" defTabSz="896386">
              <a:lnSpc>
                <a:spcPct val="90000"/>
              </a:lnSpc>
              <a:spcBef>
                <a:spcPts val="588"/>
              </a:spcBef>
              <a:buSzPct val="90000"/>
              <a:defRPr/>
            </a:pPr>
            <a:r>
              <a:rPr lang="en-US" sz="2745" kern="0" spc="-29" dirty="0">
                <a:solidFill>
                  <a:srgbClr val="505050"/>
                </a:solidFill>
                <a:latin typeface="Segoe UI Light"/>
              </a:rPr>
              <a:t>LUIS.ai</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Language Understanding Intelligence Service</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Identify entities and intents of messages</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Train through GUI or programmatically</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Built in LUIS intent handling in bot framework</a:t>
            </a:r>
          </a:p>
          <a:p>
            <a:pPr marL="233087" lvl="1" defTabSz="896386">
              <a:lnSpc>
                <a:spcPct val="90000"/>
              </a:lnSpc>
              <a:spcBef>
                <a:spcPts val="588"/>
              </a:spcBef>
              <a:buSzPct val="90000"/>
              <a:defRPr/>
            </a:pPr>
            <a:endParaRPr lang="en-US" sz="2745" kern="0" spc="-29" dirty="0">
              <a:solidFill>
                <a:srgbClr val="505050"/>
              </a:solidFill>
              <a:latin typeface="Segoe UI Light"/>
            </a:endParaRPr>
          </a:p>
          <a:p>
            <a:pPr defTabSz="896386">
              <a:lnSpc>
                <a:spcPct val="90000"/>
              </a:lnSpc>
              <a:spcBef>
                <a:spcPts val="588"/>
              </a:spcBef>
              <a:buSzPct val="90000"/>
              <a:defRPr/>
            </a:pPr>
            <a:endParaRPr lang="en-US" sz="2745" kern="0" spc="-29" dirty="0">
              <a:solidFill>
                <a:srgbClr val="505050"/>
              </a:solidFill>
              <a:latin typeface="Segoe UI Light"/>
            </a:endParaRPr>
          </a:p>
        </p:txBody>
      </p:sp>
      <p:pic>
        <p:nvPicPr>
          <p:cNvPr id="7" name="Picture 6"/>
          <p:cNvPicPr>
            <a:picLocks noChangeAspect="1"/>
          </p:cNvPicPr>
          <p:nvPr/>
        </p:nvPicPr>
        <p:blipFill>
          <a:blip r:embed="rId2"/>
          <a:stretch>
            <a:fillRect/>
          </a:stretch>
        </p:blipFill>
        <p:spPr>
          <a:xfrm>
            <a:off x="7015047" y="3842649"/>
            <a:ext cx="5034496" cy="1174477"/>
          </a:xfrm>
          <a:prstGeom prst="rect">
            <a:avLst/>
          </a:prstGeom>
        </p:spPr>
      </p:pic>
      <p:pic>
        <p:nvPicPr>
          <p:cNvPr id="8" name="Picture 7"/>
          <p:cNvPicPr>
            <a:picLocks noChangeAspect="1"/>
          </p:cNvPicPr>
          <p:nvPr/>
        </p:nvPicPr>
        <p:blipFill>
          <a:blip r:embed="rId3"/>
          <a:stretch>
            <a:fillRect/>
          </a:stretch>
        </p:blipFill>
        <p:spPr>
          <a:xfrm>
            <a:off x="269239" y="3653107"/>
            <a:ext cx="6601894" cy="3078689"/>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11492" y="2636715"/>
            <a:ext cx="2988083" cy="25851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216531" y="2622526"/>
            <a:ext cx="2547320" cy="25993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21179" y="459014"/>
            <a:ext cx="4870429" cy="887075"/>
          </a:xfrm>
          <a:prstGeom prst="rect">
            <a:avLst/>
          </a:prstGeom>
          <a:noFill/>
        </p:spPr>
        <p:txBody>
          <a:bodyPr wrap="none" lIns="179285" tIns="143428" rIns="179285" bIns="143428" rtlCol="0">
            <a:spAutoFit/>
          </a:bodyPr>
          <a:lstStyle/>
          <a:p>
            <a:pPr defTabSz="914367">
              <a:lnSpc>
                <a:spcPct val="90000"/>
              </a:lnSpc>
              <a:spcAft>
                <a:spcPts val="588"/>
              </a:spcAft>
            </a:pPr>
            <a:r>
              <a:rPr lang="en-US" sz="4313" dirty="0">
                <a:solidFill>
                  <a:srgbClr val="0078D7"/>
                </a:solidFill>
                <a:latin typeface="Segoe UI"/>
              </a:rPr>
              <a:t>Intent Recognizers</a:t>
            </a:r>
          </a:p>
        </p:txBody>
      </p:sp>
      <p:sp>
        <p:nvSpPr>
          <p:cNvPr id="5" name="Rectangle 4"/>
          <p:cNvSpPr/>
          <p:nvPr/>
        </p:nvSpPr>
        <p:spPr bwMode="auto">
          <a:xfrm>
            <a:off x="5199575" y="4698935"/>
            <a:ext cx="2016956"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Intent</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Recognizer</a:t>
            </a:r>
          </a:p>
        </p:txBody>
      </p:sp>
      <p:sp>
        <p:nvSpPr>
          <p:cNvPr id="17" name="TextBox 16"/>
          <p:cNvSpPr txBox="1"/>
          <p:nvPr/>
        </p:nvSpPr>
        <p:spPr>
          <a:xfrm>
            <a:off x="2376435" y="3432729"/>
            <a:ext cx="2673736"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What they said</a:t>
            </a:r>
          </a:p>
        </p:txBody>
      </p:sp>
      <p:sp>
        <p:nvSpPr>
          <p:cNvPr id="18" name="TextBox 17"/>
          <p:cNvSpPr txBox="1"/>
          <p:nvPr/>
        </p:nvSpPr>
        <p:spPr>
          <a:xfrm>
            <a:off x="7067127" y="3432729"/>
            <a:ext cx="3038321"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What they meant</a:t>
            </a:r>
          </a:p>
        </p:txBody>
      </p:sp>
      <p:sp>
        <p:nvSpPr>
          <p:cNvPr id="29" name="TextBox 28"/>
          <p:cNvSpPr txBox="1"/>
          <p:nvPr/>
        </p:nvSpPr>
        <p:spPr>
          <a:xfrm>
            <a:off x="4004342" y="5797680"/>
            <a:ext cx="4739869"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Implements IIntent Interface</a:t>
            </a:r>
          </a:p>
        </p:txBody>
      </p:sp>
      <p:pic>
        <p:nvPicPr>
          <p:cNvPr id="13" name="Picture 12"/>
          <p:cNvPicPr>
            <a:picLocks noChangeAspect="1"/>
          </p:cNvPicPr>
          <p:nvPr/>
        </p:nvPicPr>
        <p:blipFill>
          <a:blip r:embed="rId2"/>
          <a:stretch>
            <a:fillRect/>
          </a:stretch>
        </p:blipFill>
        <p:spPr>
          <a:xfrm>
            <a:off x="155530" y="1378092"/>
            <a:ext cx="2039952" cy="1904903"/>
          </a:xfrm>
          <a:prstGeom prst="rect">
            <a:avLst/>
          </a:prstGeom>
        </p:spPr>
      </p:pic>
      <p:pic>
        <p:nvPicPr>
          <p:cNvPr id="11" name="Picture 10"/>
          <p:cNvPicPr>
            <a:picLocks noChangeAspect="1"/>
          </p:cNvPicPr>
          <p:nvPr/>
        </p:nvPicPr>
        <p:blipFill>
          <a:blip r:embed="rId3"/>
          <a:stretch>
            <a:fillRect/>
          </a:stretch>
        </p:blipFill>
        <p:spPr>
          <a:xfrm>
            <a:off x="9681699" y="1351634"/>
            <a:ext cx="2159949" cy="2016956"/>
          </a:xfrm>
          <a:prstGeom prst="rect">
            <a:avLst/>
          </a:prstGeom>
        </p:spPr>
      </p:pic>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124" y="2988215"/>
            <a:ext cx="358570" cy="323415"/>
          </a:xfrm>
          <a:prstGeom prst="rect">
            <a:avLst/>
          </a:prstGeom>
        </p:spPr>
      </p:pic>
    </p:spTree>
    <p:extLst>
      <p:ext uri="{BB962C8B-B14F-4D97-AF65-F5344CB8AC3E}">
        <p14:creationId xmlns:p14="http://schemas.microsoft.com/office/powerpoint/2010/main" val="371077206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1_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7-AdaptiveCards - Need Designer Help.potx" id="{429CFD1A-F2BB-464F-A4ED-7436164ACD7B}" vid="{13E339E3-8744-43B5-93B1-9441D903E7E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TotalTime>
  <Words>4697</Words>
  <Application>Microsoft Office PowerPoint</Application>
  <PresentationFormat>Widescreen</PresentationFormat>
  <Paragraphs>1060</Paragraphs>
  <Slides>128</Slides>
  <Notes>66</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128</vt:i4>
      </vt:variant>
    </vt:vector>
  </HeadingPairs>
  <TitlesOfParts>
    <vt:vector size="145" baseType="lpstr">
      <vt:lpstr>Arial</vt:lpstr>
      <vt:lpstr>Calibri</vt:lpstr>
      <vt:lpstr>Calibri Light</vt:lpstr>
      <vt:lpstr>Consolas</vt:lpstr>
      <vt:lpstr>等线</vt:lpstr>
      <vt:lpstr>Segoe UI</vt:lpstr>
      <vt:lpstr>Segoe UI Bold</vt:lpstr>
      <vt:lpstr>Segoe UI Light</vt:lpstr>
      <vt:lpstr>Segoe UI Semibold</vt:lpstr>
      <vt:lpstr>Segoe UI Semilight</vt:lpstr>
      <vt:lpstr>Times New Roman</vt:lpstr>
      <vt:lpstr>Wingdings</vt:lpstr>
      <vt:lpstr>Office Theme</vt:lpstr>
      <vt:lpstr>5-30721_Build_2016_Template_Light</vt:lpstr>
      <vt:lpstr>5-30711_TR22_BO_CT_Template</vt:lpstr>
      <vt:lpstr>1_5-50111_Build 2017_DARK GRAY TEMPLATE</vt:lpstr>
      <vt:lpstr>1_Office Theme</vt:lpstr>
      <vt:lpstr>Bot Framework Workshop</vt:lpstr>
      <vt:lpstr>Agenda</vt:lpstr>
      <vt:lpstr>Technology Needed today Node</vt:lpstr>
      <vt:lpstr>Understanding the Bot Framework</vt:lpstr>
      <vt:lpstr>PowerPoint Presentation</vt:lpstr>
      <vt:lpstr>Developer Portal</vt:lpstr>
      <vt:lpstr>Build a bot with a clear purpose</vt:lpstr>
      <vt:lpstr>AzureBot: Manage your cloud from Skype</vt:lpstr>
      <vt:lpstr>AzureBot: Manage your cloud from Skype</vt:lpstr>
      <vt:lpstr>Bots improve workflows</vt:lpstr>
      <vt:lpstr>Call centers/help desk/customer service</vt:lpstr>
      <vt:lpstr>Call centers/help desk/customer service</vt:lpstr>
      <vt:lpstr>Call centers/help desk/customer service</vt:lpstr>
      <vt:lpstr>Call centers/help desk/customer service</vt:lpstr>
      <vt:lpstr>Call centers/help desk/customer service</vt:lpstr>
      <vt:lpstr>Call centers/help desk/customer service</vt:lpstr>
      <vt:lpstr>Bot Facts</vt:lpstr>
      <vt:lpstr>Fact #1: Users love buttons</vt:lpstr>
      <vt:lpstr>Fact #2: Users never say things the way you expect</vt:lpstr>
      <vt:lpstr>Fact #3: Search can do wonders for bots</vt:lpstr>
      <vt:lpstr>Fact #4: Not all bots need to have conversations</vt:lpstr>
      <vt:lpstr>PowerPoint Presentation</vt:lpstr>
      <vt:lpstr>PowerPoint Presentation</vt:lpstr>
      <vt:lpstr>PowerPoint Presentation</vt:lpstr>
      <vt:lpstr>Connector Service</vt:lpstr>
      <vt:lpstr>PowerPoint Presentation</vt:lpstr>
      <vt:lpstr>PowerPoint Presentation</vt:lpstr>
      <vt:lpstr>Understanding Dialogs</vt:lpstr>
      <vt:lpstr>PowerPoint Presentation</vt:lpstr>
      <vt:lpstr>PowerPoint Presentation</vt:lpstr>
      <vt:lpstr>PowerPoint Presentation</vt:lpstr>
      <vt:lpstr>Persisting Data</vt:lpstr>
      <vt:lpstr>Dialogs are for bots like screens are for apps</vt:lpstr>
      <vt:lpstr>Dialogs are serialized into stacks</vt:lpstr>
      <vt:lpstr>PowerPoint Presentation</vt:lpstr>
      <vt:lpstr>PowerPoint Presentation</vt:lpstr>
      <vt:lpstr>PowerPoint Presentation</vt:lpstr>
      <vt:lpstr>PowerPoint Presentation</vt:lpstr>
      <vt:lpstr>Hands On LAB</vt:lpstr>
      <vt:lpstr>Form Flow</vt:lpstr>
      <vt:lpstr>PowerPoint Presentation</vt:lpstr>
      <vt:lpstr>PowerPoint Presentation</vt:lpstr>
      <vt:lpstr>PowerPoint Presentation</vt:lpstr>
      <vt:lpstr>PowerPoint Presentation</vt:lpstr>
      <vt:lpstr>PowerPoint Presentation</vt:lpstr>
      <vt:lpstr>Hands On LAB</vt:lpstr>
      <vt:lpstr>Carousels, Cards, and Adaptive</vt:lpstr>
      <vt:lpstr>First, let’s talk about Cards</vt:lpstr>
      <vt:lpstr>PowerPoint Presentation</vt:lpstr>
      <vt:lpstr>Cards had a humble beginning on social media</vt:lpstr>
      <vt:lpstr>And then…</vt:lpstr>
      <vt:lpstr>And then…</vt:lpstr>
      <vt:lpstr>How is this achieved today?</vt:lpstr>
      <vt:lpstr>Twitter Cards</vt:lpstr>
      <vt:lpstr>Open Graph</vt:lpstr>
      <vt:lpstr>Facebook Messenger Templates</vt:lpstr>
      <vt:lpstr>Benefits of templates</vt:lpstr>
      <vt:lpstr>Challenges with templates</vt:lpstr>
      <vt:lpstr>Challenges with templates</vt:lpstr>
      <vt:lpstr>Challenges with templates</vt:lpstr>
      <vt:lpstr>How do we get off the template treadmill?</vt:lpstr>
      <vt:lpstr>PowerPoint Presentation</vt:lpstr>
      <vt:lpstr>Is there another way?</vt:lpstr>
      <vt:lpstr>Demo</vt:lpstr>
      <vt:lpstr>PowerPoint Presentation</vt:lpstr>
      <vt:lpstr>Filling the middle ground</vt:lpstr>
      <vt:lpstr>Adaptive Cards</vt:lpstr>
      <vt:lpstr>Demo</vt:lpstr>
      <vt:lpstr>Adaptive Cards</vt:lpstr>
      <vt:lpstr>Tooling</vt:lpstr>
      <vt:lpstr>Adaptive Cards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Status</vt:lpstr>
      <vt:lpstr>Adaptive Cards</vt:lpstr>
      <vt:lpstr>Making Adaptive Cards</vt:lpstr>
      <vt:lpstr>Making Adaptive Cards</vt:lpstr>
      <vt:lpstr>Events and Back channel</vt:lpstr>
      <vt:lpstr>Client to Bot</vt:lpstr>
      <vt:lpstr>Bot to Client</vt:lpstr>
      <vt:lpstr>Custom DirectLine</vt:lpstr>
      <vt:lpstr>You talking to me? Why NLP is Making Bots the New Apps.</vt:lpstr>
      <vt:lpstr>Hands On LAB</vt:lpstr>
      <vt:lpstr>Intent Dialogs</vt:lpstr>
      <vt:lpstr>PowerPoint Presentation</vt:lpstr>
      <vt:lpstr>PowerPoint Presentation</vt:lpstr>
      <vt:lpstr>NLP To the Rescue</vt:lpstr>
      <vt:lpstr>Why is NLP so hard?</vt:lpstr>
      <vt:lpstr>PowerPoint Presentation</vt:lpstr>
      <vt:lpstr>PowerPoint Presentation</vt:lpstr>
      <vt:lpstr>PowerPoint Presentation</vt:lpstr>
      <vt:lpstr>Determine Intent</vt:lpstr>
      <vt:lpstr>How LUIS.ai works</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Hands On LAB</vt:lpstr>
      <vt:lpstr>Adding Cognitive Services</vt:lpstr>
      <vt:lpstr>PowerPoint Presentation</vt:lpstr>
      <vt:lpstr>Powerful models</vt:lpstr>
      <vt:lpstr>Easy to use</vt:lpstr>
      <vt:lpstr>Vision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Publishing your Bot</vt:lpstr>
      <vt:lpstr>Extras</vt:lpstr>
      <vt:lpstr>PowerPoint Presentation</vt:lpstr>
      <vt:lpstr>PowerPoint Presentation</vt:lpstr>
      <vt:lpstr>PowerPoint Presentation</vt:lpstr>
      <vt:lpstr>Additional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Egan</dc:creator>
  <cp:lastModifiedBy>Adam Tuliper</cp:lastModifiedBy>
  <cp:revision>26</cp:revision>
  <dcterms:created xsi:type="dcterms:W3CDTF">2017-05-19T16:26:43Z</dcterms:created>
  <dcterms:modified xsi:type="dcterms:W3CDTF">2017-05-20T12:44:20Z</dcterms:modified>
</cp:coreProperties>
</file>